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86" r:id="rId3"/>
    <p:sldId id="257" r:id="rId4"/>
    <p:sldId id="290" r:id="rId5"/>
    <p:sldId id="259" r:id="rId6"/>
    <p:sldId id="291" r:id="rId7"/>
    <p:sldId id="260" r:id="rId8"/>
    <p:sldId id="292" r:id="rId9"/>
    <p:sldId id="262" r:id="rId10"/>
    <p:sldId id="293" r:id="rId11"/>
    <p:sldId id="263" r:id="rId12"/>
    <p:sldId id="294" r:id="rId13"/>
    <p:sldId id="265" r:id="rId14"/>
    <p:sldId id="295" r:id="rId15"/>
    <p:sldId id="267" r:id="rId16"/>
    <p:sldId id="297" r:id="rId17"/>
    <p:sldId id="268" r:id="rId18"/>
    <p:sldId id="298" r:id="rId19"/>
    <p:sldId id="269" r:id="rId20"/>
    <p:sldId id="301" r:id="rId21"/>
    <p:sldId id="300" r:id="rId22"/>
    <p:sldId id="299" r:id="rId23"/>
    <p:sldId id="275" r:id="rId24"/>
    <p:sldId id="304" r:id="rId25"/>
    <p:sldId id="303" r:id="rId26"/>
    <p:sldId id="302" r:id="rId27"/>
    <p:sldId id="277" r:id="rId28"/>
    <p:sldId id="305" r:id="rId29"/>
    <p:sldId id="280" r:id="rId30"/>
    <p:sldId id="306" r:id="rId31"/>
    <p:sldId id="281" r:id="rId32"/>
    <p:sldId id="307" r:id="rId33"/>
    <p:sldId id="287" r:id="rId34"/>
    <p:sldId id="308" r:id="rId35"/>
    <p:sldId id="289" r:id="rId36"/>
    <p:sldId id="310" r:id="rId37"/>
    <p:sldId id="283" r:id="rId38"/>
    <p:sldId id="284" r:id="rId39"/>
    <p:sldId id="285" r:id="rId4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80"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F2393-48C6-496C-A3B4-38B4EB2CEBD6}" type="datetimeFigureOut">
              <a:rPr lang="fr-FR" smtClean="0"/>
              <a:t>17/06/2025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795877-3E8D-4FB2-8863-C3E4B7FEB7FC}" type="slidenum">
              <a:rPr lang="fr-FR" smtClean="0"/>
              <a:t>‹N°›</a:t>
            </a:fld>
            <a:endParaRPr lang="fr-FR"/>
          </a:p>
        </p:txBody>
      </p:sp>
    </p:spTree>
    <p:extLst>
      <p:ext uri="{BB962C8B-B14F-4D97-AF65-F5344CB8AC3E}">
        <p14:creationId xmlns:p14="http://schemas.microsoft.com/office/powerpoint/2010/main" val="3059139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1795877-3E8D-4FB2-8863-C3E4B7FEB7FC}" type="slidenum">
              <a:rPr lang="fr-FR" smtClean="0"/>
              <a:t>1</a:t>
            </a:fld>
            <a:endParaRPr lang="fr-FR"/>
          </a:p>
        </p:txBody>
      </p:sp>
    </p:spTree>
    <p:extLst>
      <p:ext uri="{BB962C8B-B14F-4D97-AF65-F5344CB8AC3E}">
        <p14:creationId xmlns:p14="http://schemas.microsoft.com/office/powerpoint/2010/main" val="597366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34EF6CEE-787B-40AA-80E7-E4BE8AD5EB3C}" type="datetime1">
              <a:rPr lang="fr-FR" smtClean="0"/>
              <a:t>17/06/2025</a:t>
            </a:fld>
            <a:endParaRPr lang="fr-FR"/>
          </a:p>
        </p:txBody>
      </p:sp>
      <p:sp>
        <p:nvSpPr>
          <p:cNvPr id="5" name="Espace réservé du pied de page 4"/>
          <p:cNvSpPr>
            <a:spLocks noGrp="1"/>
          </p:cNvSpPr>
          <p:nvPr>
            <p:ph type="ftr" sz="quarter" idx="11"/>
          </p:nvPr>
        </p:nvSpPr>
        <p:spPr/>
        <p:txBody>
          <a:bodyPr/>
          <a:lstStyle/>
          <a:p>
            <a:r>
              <a:rPr lang="fr-FR"/>
              <a:t>DHA_2017VAL11581</a:t>
            </a:r>
          </a:p>
        </p:txBody>
      </p:sp>
      <p:sp>
        <p:nvSpPr>
          <p:cNvPr id="6" name="Espace réservé du numéro de diapositive 5"/>
          <p:cNvSpPr>
            <a:spLocks noGrp="1"/>
          </p:cNvSpPr>
          <p:nvPr>
            <p:ph type="sldNum" sz="quarter" idx="12"/>
          </p:nvPr>
        </p:nvSpPr>
        <p:spPr/>
        <p:txBody>
          <a:bodyPr/>
          <a:lstStyle/>
          <a:p>
            <a:fld id="{2C8BDEE3-3E39-4DB1-8EBC-ED557B945348}" type="slidenum">
              <a:rPr lang="fr-FR" smtClean="0"/>
              <a:t>‹N°›</a:t>
            </a:fld>
            <a:endParaRPr lang="fr-FR"/>
          </a:p>
        </p:txBody>
      </p:sp>
    </p:spTree>
    <p:extLst>
      <p:ext uri="{BB962C8B-B14F-4D97-AF65-F5344CB8AC3E}">
        <p14:creationId xmlns:p14="http://schemas.microsoft.com/office/powerpoint/2010/main" val="511623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C9FCB00-F1B1-4301-8409-DFA651448DCF}" type="datetime1">
              <a:rPr lang="fr-FR" smtClean="0"/>
              <a:t>17/06/2025</a:t>
            </a:fld>
            <a:endParaRPr lang="fr-FR"/>
          </a:p>
        </p:txBody>
      </p:sp>
      <p:sp>
        <p:nvSpPr>
          <p:cNvPr id="5" name="Espace réservé du pied de page 4"/>
          <p:cNvSpPr>
            <a:spLocks noGrp="1"/>
          </p:cNvSpPr>
          <p:nvPr>
            <p:ph type="ftr" sz="quarter" idx="11"/>
          </p:nvPr>
        </p:nvSpPr>
        <p:spPr/>
        <p:txBody>
          <a:bodyPr/>
          <a:lstStyle/>
          <a:p>
            <a:r>
              <a:rPr lang="fr-FR"/>
              <a:t>DHA_2017VAL11581</a:t>
            </a:r>
          </a:p>
        </p:txBody>
      </p:sp>
      <p:sp>
        <p:nvSpPr>
          <p:cNvPr id="6" name="Espace réservé du numéro de diapositive 5"/>
          <p:cNvSpPr>
            <a:spLocks noGrp="1"/>
          </p:cNvSpPr>
          <p:nvPr>
            <p:ph type="sldNum" sz="quarter" idx="12"/>
          </p:nvPr>
        </p:nvSpPr>
        <p:spPr/>
        <p:txBody>
          <a:bodyPr/>
          <a:lstStyle/>
          <a:p>
            <a:fld id="{2C8BDEE3-3E39-4DB1-8EBC-ED557B945348}" type="slidenum">
              <a:rPr lang="fr-FR" smtClean="0"/>
              <a:t>‹N°›</a:t>
            </a:fld>
            <a:endParaRPr lang="fr-FR"/>
          </a:p>
        </p:txBody>
      </p:sp>
    </p:spTree>
    <p:extLst>
      <p:ext uri="{BB962C8B-B14F-4D97-AF65-F5344CB8AC3E}">
        <p14:creationId xmlns:p14="http://schemas.microsoft.com/office/powerpoint/2010/main" val="704869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E7087F7-9D79-4570-A24E-4DCB37288499}" type="datetime1">
              <a:rPr lang="fr-FR" smtClean="0"/>
              <a:t>17/06/2025</a:t>
            </a:fld>
            <a:endParaRPr lang="fr-FR"/>
          </a:p>
        </p:txBody>
      </p:sp>
      <p:sp>
        <p:nvSpPr>
          <p:cNvPr id="5" name="Espace réservé du pied de page 4"/>
          <p:cNvSpPr>
            <a:spLocks noGrp="1"/>
          </p:cNvSpPr>
          <p:nvPr>
            <p:ph type="ftr" sz="quarter" idx="11"/>
          </p:nvPr>
        </p:nvSpPr>
        <p:spPr/>
        <p:txBody>
          <a:bodyPr/>
          <a:lstStyle/>
          <a:p>
            <a:r>
              <a:rPr lang="fr-FR"/>
              <a:t>DHA_2017VAL11581</a:t>
            </a:r>
          </a:p>
        </p:txBody>
      </p:sp>
      <p:sp>
        <p:nvSpPr>
          <p:cNvPr id="6" name="Espace réservé du numéro de diapositive 5"/>
          <p:cNvSpPr>
            <a:spLocks noGrp="1"/>
          </p:cNvSpPr>
          <p:nvPr>
            <p:ph type="sldNum" sz="quarter" idx="12"/>
          </p:nvPr>
        </p:nvSpPr>
        <p:spPr/>
        <p:txBody>
          <a:bodyPr/>
          <a:lstStyle/>
          <a:p>
            <a:fld id="{2C8BDEE3-3E39-4DB1-8EBC-ED557B945348}" type="slidenum">
              <a:rPr lang="fr-FR" smtClean="0"/>
              <a:t>‹N°›</a:t>
            </a:fld>
            <a:endParaRPr lang="fr-FR"/>
          </a:p>
        </p:txBody>
      </p:sp>
    </p:spTree>
    <p:extLst>
      <p:ext uri="{BB962C8B-B14F-4D97-AF65-F5344CB8AC3E}">
        <p14:creationId xmlns:p14="http://schemas.microsoft.com/office/powerpoint/2010/main" val="1859640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EF6941D-E230-456F-ACEF-FA187ECF77BD}" type="datetime1">
              <a:rPr lang="fr-FR" smtClean="0"/>
              <a:t>17/06/2025</a:t>
            </a:fld>
            <a:endParaRPr lang="fr-FR"/>
          </a:p>
        </p:txBody>
      </p:sp>
      <p:sp>
        <p:nvSpPr>
          <p:cNvPr id="5" name="Espace réservé du pied de page 4"/>
          <p:cNvSpPr>
            <a:spLocks noGrp="1"/>
          </p:cNvSpPr>
          <p:nvPr>
            <p:ph type="ftr" sz="quarter" idx="11"/>
          </p:nvPr>
        </p:nvSpPr>
        <p:spPr/>
        <p:txBody>
          <a:bodyPr/>
          <a:lstStyle/>
          <a:p>
            <a:r>
              <a:rPr lang="fr-FR"/>
              <a:t>DHA_2017VAL11581</a:t>
            </a:r>
          </a:p>
        </p:txBody>
      </p:sp>
      <p:sp>
        <p:nvSpPr>
          <p:cNvPr id="6" name="Espace réservé du numéro de diapositive 5"/>
          <p:cNvSpPr>
            <a:spLocks noGrp="1"/>
          </p:cNvSpPr>
          <p:nvPr>
            <p:ph type="sldNum" sz="quarter" idx="12"/>
          </p:nvPr>
        </p:nvSpPr>
        <p:spPr/>
        <p:txBody>
          <a:bodyPr/>
          <a:lstStyle/>
          <a:p>
            <a:fld id="{2C8BDEE3-3E39-4DB1-8EBC-ED557B945348}" type="slidenum">
              <a:rPr lang="fr-FR" smtClean="0"/>
              <a:t>‹N°›</a:t>
            </a:fld>
            <a:endParaRPr lang="fr-FR"/>
          </a:p>
        </p:txBody>
      </p:sp>
    </p:spTree>
    <p:extLst>
      <p:ext uri="{BB962C8B-B14F-4D97-AF65-F5344CB8AC3E}">
        <p14:creationId xmlns:p14="http://schemas.microsoft.com/office/powerpoint/2010/main" val="3480006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BC07FD97-CAB7-48CA-A33D-FDF2F3858242}" type="datetime1">
              <a:rPr lang="fr-FR" smtClean="0"/>
              <a:t>17/06/2025</a:t>
            </a:fld>
            <a:endParaRPr lang="fr-FR"/>
          </a:p>
        </p:txBody>
      </p:sp>
      <p:sp>
        <p:nvSpPr>
          <p:cNvPr id="5" name="Espace réservé du pied de page 4"/>
          <p:cNvSpPr>
            <a:spLocks noGrp="1"/>
          </p:cNvSpPr>
          <p:nvPr>
            <p:ph type="ftr" sz="quarter" idx="11"/>
          </p:nvPr>
        </p:nvSpPr>
        <p:spPr/>
        <p:txBody>
          <a:bodyPr/>
          <a:lstStyle/>
          <a:p>
            <a:r>
              <a:rPr lang="fr-FR"/>
              <a:t>DHA_2017VAL11581</a:t>
            </a:r>
          </a:p>
        </p:txBody>
      </p:sp>
      <p:sp>
        <p:nvSpPr>
          <p:cNvPr id="6" name="Espace réservé du numéro de diapositive 5"/>
          <p:cNvSpPr>
            <a:spLocks noGrp="1"/>
          </p:cNvSpPr>
          <p:nvPr>
            <p:ph type="sldNum" sz="quarter" idx="12"/>
          </p:nvPr>
        </p:nvSpPr>
        <p:spPr/>
        <p:txBody>
          <a:bodyPr/>
          <a:lstStyle/>
          <a:p>
            <a:fld id="{2C8BDEE3-3E39-4DB1-8EBC-ED557B945348}" type="slidenum">
              <a:rPr lang="fr-FR" smtClean="0"/>
              <a:t>‹N°›</a:t>
            </a:fld>
            <a:endParaRPr lang="fr-FR"/>
          </a:p>
        </p:txBody>
      </p:sp>
    </p:spTree>
    <p:extLst>
      <p:ext uri="{BB962C8B-B14F-4D97-AF65-F5344CB8AC3E}">
        <p14:creationId xmlns:p14="http://schemas.microsoft.com/office/powerpoint/2010/main" val="1648457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BE40862-9D5D-4E51-A390-96F9EFB578AB}" type="datetime1">
              <a:rPr lang="fr-FR" smtClean="0"/>
              <a:t>17/06/2025</a:t>
            </a:fld>
            <a:endParaRPr lang="fr-FR"/>
          </a:p>
        </p:txBody>
      </p:sp>
      <p:sp>
        <p:nvSpPr>
          <p:cNvPr id="6" name="Espace réservé du pied de page 5"/>
          <p:cNvSpPr>
            <a:spLocks noGrp="1"/>
          </p:cNvSpPr>
          <p:nvPr>
            <p:ph type="ftr" sz="quarter" idx="11"/>
          </p:nvPr>
        </p:nvSpPr>
        <p:spPr/>
        <p:txBody>
          <a:bodyPr/>
          <a:lstStyle/>
          <a:p>
            <a:r>
              <a:rPr lang="fr-FR"/>
              <a:t>DHA_2017VAL11581</a:t>
            </a:r>
          </a:p>
        </p:txBody>
      </p:sp>
      <p:sp>
        <p:nvSpPr>
          <p:cNvPr id="7" name="Espace réservé du numéro de diapositive 6"/>
          <p:cNvSpPr>
            <a:spLocks noGrp="1"/>
          </p:cNvSpPr>
          <p:nvPr>
            <p:ph type="sldNum" sz="quarter" idx="12"/>
          </p:nvPr>
        </p:nvSpPr>
        <p:spPr/>
        <p:txBody>
          <a:bodyPr/>
          <a:lstStyle/>
          <a:p>
            <a:fld id="{2C8BDEE3-3E39-4DB1-8EBC-ED557B945348}" type="slidenum">
              <a:rPr lang="fr-FR" smtClean="0"/>
              <a:t>‹N°›</a:t>
            </a:fld>
            <a:endParaRPr lang="fr-FR"/>
          </a:p>
        </p:txBody>
      </p:sp>
    </p:spTree>
    <p:extLst>
      <p:ext uri="{BB962C8B-B14F-4D97-AF65-F5344CB8AC3E}">
        <p14:creationId xmlns:p14="http://schemas.microsoft.com/office/powerpoint/2010/main" val="2808156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A7EE9947-B0F1-4B33-8131-783B78AA1D17}" type="datetime1">
              <a:rPr lang="fr-FR" smtClean="0"/>
              <a:t>17/06/2025</a:t>
            </a:fld>
            <a:endParaRPr lang="fr-FR"/>
          </a:p>
        </p:txBody>
      </p:sp>
      <p:sp>
        <p:nvSpPr>
          <p:cNvPr id="8" name="Espace réservé du pied de page 7"/>
          <p:cNvSpPr>
            <a:spLocks noGrp="1"/>
          </p:cNvSpPr>
          <p:nvPr>
            <p:ph type="ftr" sz="quarter" idx="11"/>
          </p:nvPr>
        </p:nvSpPr>
        <p:spPr/>
        <p:txBody>
          <a:bodyPr/>
          <a:lstStyle/>
          <a:p>
            <a:r>
              <a:rPr lang="fr-FR"/>
              <a:t>DHA_2017VAL11581</a:t>
            </a:r>
          </a:p>
        </p:txBody>
      </p:sp>
      <p:sp>
        <p:nvSpPr>
          <p:cNvPr id="9" name="Espace réservé du numéro de diapositive 8"/>
          <p:cNvSpPr>
            <a:spLocks noGrp="1"/>
          </p:cNvSpPr>
          <p:nvPr>
            <p:ph type="sldNum" sz="quarter" idx="12"/>
          </p:nvPr>
        </p:nvSpPr>
        <p:spPr/>
        <p:txBody>
          <a:bodyPr/>
          <a:lstStyle/>
          <a:p>
            <a:fld id="{2C8BDEE3-3E39-4DB1-8EBC-ED557B945348}" type="slidenum">
              <a:rPr lang="fr-FR" smtClean="0"/>
              <a:t>‹N°›</a:t>
            </a:fld>
            <a:endParaRPr lang="fr-FR"/>
          </a:p>
        </p:txBody>
      </p:sp>
    </p:spTree>
    <p:extLst>
      <p:ext uri="{BB962C8B-B14F-4D97-AF65-F5344CB8AC3E}">
        <p14:creationId xmlns:p14="http://schemas.microsoft.com/office/powerpoint/2010/main" val="2137743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5708B04D-61FD-4DAC-8A25-DD3736498827}" type="datetime1">
              <a:rPr lang="fr-FR" smtClean="0"/>
              <a:t>17/06/2025</a:t>
            </a:fld>
            <a:endParaRPr lang="fr-FR"/>
          </a:p>
        </p:txBody>
      </p:sp>
      <p:sp>
        <p:nvSpPr>
          <p:cNvPr id="4" name="Espace réservé du pied de page 3"/>
          <p:cNvSpPr>
            <a:spLocks noGrp="1"/>
          </p:cNvSpPr>
          <p:nvPr>
            <p:ph type="ftr" sz="quarter" idx="11"/>
          </p:nvPr>
        </p:nvSpPr>
        <p:spPr/>
        <p:txBody>
          <a:bodyPr/>
          <a:lstStyle/>
          <a:p>
            <a:r>
              <a:rPr lang="fr-FR"/>
              <a:t>DHA_2017VAL11581</a:t>
            </a:r>
          </a:p>
        </p:txBody>
      </p:sp>
      <p:sp>
        <p:nvSpPr>
          <p:cNvPr id="5" name="Espace réservé du numéro de diapositive 4"/>
          <p:cNvSpPr>
            <a:spLocks noGrp="1"/>
          </p:cNvSpPr>
          <p:nvPr>
            <p:ph type="sldNum" sz="quarter" idx="12"/>
          </p:nvPr>
        </p:nvSpPr>
        <p:spPr/>
        <p:txBody>
          <a:bodyPr/>
          <a:lstStyle/>
          <a:p>
            <a:fld id="{2C8BDEE3-3E39-4DB1-8EBC-ED557B945348}" type="slidenum">
              <a:rPr lang="fr-FR" smtClean="0"/>
              <a:t>‹N°›</a:t>
            </a:fld>
            <a:endParaRPr lang="fr-FR"/>
          </a:p>
        </p:txBody>
      </p:sp>
    </p:spTree>
    <p:extLst>
      <p:ext uri="{BB962C8B-B14F-4D97-AF65-F5344CB8AC3E}">
        <p14:creationId xmlns:p14="http://schemas.microsoft.com/office/powerpoint/2010/main" val="1651176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0E98151-CED4-4F2D-9A4C-E17958799F36}" type="datetime1">
              <a:rPr lang="fr-FR" smtClean="0"/>
              <a:t>17/06/2025</a:t>
            </a:fld>
            <a:endParaRPr lang="fr-FR"/>
          </a:p>
        </p:txBody>
      </p:sp>
      <p:sp>
        <p:nvSpPr>
          <p:cNvPr id="3" name="Espace réservé du pied de page 2"/>
          <p:cNvSpPr>
            <a:spLocks noGrp="1"/>
          </p:cNvSpPr>
          <p:nvPr>
            <p:ph type="ftr" sz="quarter" idx="11"/>
          </p:nvPr>
        </p:nvSpPr>
        <p:spPr/>
        <p:txBody>
          <a:bodyPr/>
          <a:lstStyle/>
          <a:p>
            <a:r>
              <a:rPr lang="fr-FR"/>
              <a:t>DHA_2017VAL11581</a:t>
            </a:r>
          </a:p>
        </p:txBody>
      </p:sp>
      <p:sp>
        <p:nvSpPr>
          <p:cNvPr id="4" name="Espace réservé du numéro de diapositive 3"/>
          <p:cNvSpPr>
            <a:spLocks noGrp="1"/>
          </p:cNvSpPr>
          <p:nvPr>
            <p:ph type="sldNum" sz="quarter" idx="12"/>
          </p:nvPr>
        </p:nvSpPr>
        <p:spPr/>
        <p:txBody>
          <a:bodyPr/>
          <a:lstStyle/>
          <a:p>
            <a:fld id="{2C8BDEE3-3E39-4DB1-8EBC-ED557B945348}" type="slidenum">
              <a:rPr lang="fr-FR" smtClean="0"/>
              <a:t>‹N°›</a:t>
            </a:fld>
            <a:endParaRPr lang="fr-FR"/>
          </a:p>
        </p:txBody>
      </p:sp>
    </p:spTree>
    <p:extLst>
      <p:ext uri="{BB962C8B-B14F-4D97-AF65-F5344CB8AC3E}">
        <p14:creationId xmlns:p14="http://schemas.microsoft.com/office/powerpoint/2010/main" val="2136083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F6AF05A6-91C7-4ED4-A739-1AF5A9BE4FE7}" type="datetime1">
              <a:rPr lang="fr-FR" smtClean="0"/>
              <a:t>17/06/2025</a:t>
            </a:fld>
            <a:endParaRPr lang="fr-FR"/>
          </a:p>
        </p:txBody>
      </p:sp>
      <p:sp>
        <p:nvSpPr>
          <p:cNvPr id="6" name="Espace réservé du pied de page 5"/>
          <p:cNvSpPr>
            <a:spLocks noGrp="1"/>
          </p:cNvSpPr>
          <p:nvPr>
            <p:ph type="ftr" sz="quarter" idx="11"/>
          </p:nvPr>
        </p:nvSpPr>
        <p:spPr/>
        <p:txBody>
          <a:bodyPr/>
          <a:lstStyle/>
          <a:p>
            <a:r>
              <a:rPr lang="fr-FR"/>
              <a:t>DHA_2017VAL11581</a:t>
            </a:r>
          </a:p>
        </p:txBody>
      </p:sp>
      <p:sp>
        <p:nvSpPr>
          <p:cNvPr id="7" name="Espace réservé du numéro de diapositive 6"/>
          <p:cNvSpPr>
            <a:spLocks noGrp="1"/>
          </p:cNvSpPr>
          <p:nvPr>
            <p:ph type="sldNum" sz="quarter" idx="12"/>
          </p:nvPr>
        </p:nvSpPr>
        <p:spPr/>
        <p:txBody>
          <a:bodyPr/>
          <a:lstStyle/>
          <a:p>
            <a:fld id="{2C8BDEE3-3E39-4DB1-8EBC-ED557B945348}" type="slidenum">
              <a:rPr lang="fr-FR" smtClean="0"/>
              <a:t>‹N°›</a:t>
            </a:fld>
            <a:endParaRPr lang="fr-FR"/>
          </a:p>
        </p:txBody>
      </p:sp>
    </p:spTree>
    <p:extLst>
      <p:ext uri="{BB962C8B-B14F-4D97-AF65-F5344CB8AC3E}">
        <p14:creationId xmlns:p14="http://schemas.microsoft.com/office/powerpoint/2010/main" val="999165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FE7946E1-BCD6-4358-8C32-F6A080767381}" type="datetime1">
              <a:rPr lang="fr-FR" smtClean="0"/>
              <a:t>17/06/2025</a:t>
            </a:fld>
            <a:endParaRPr lang="fr-FR"/>
          </a:p>
        </p:txBody>
      </p:sp>
      <p:sp>
        <p:nvSpPr>
          <p:cNvPr id="6" name="Espace réservé du pied de page 5"/>
          <p:cNvSpPr>
            <a:spLocks noGrp="1"/>
          </p:cNvSpPr>
          <p:nvPr>
            <p:ph type="ftr" sz="quarter" idx="11"/>
          </p:nvPr>
        </p:nvSpPr>
        <p:spPr/>
        <p:txBody>
          <a:bodyPr/>
          <a:lstStyle/>
          <a:p>
            <a:r>
              <a:rPr lang="fr-FR"/>
              <a:t>DHA_2017VAL11581</a:t>
            </a:r>
          </a:p>
        </p:txBody>
      </p:sp>
      <p:sp>
        <p:nvSpPr>
          <p:cNvPr id="7" name="Espace réservé du numéro de diapositive 6"/>
          <p:cNvSpPr>
            <a:spLocks noGrp="1"/>
          </p:cNvSpPr>
          <p:nvPr>
            <p:ph type="sldNum" sz="quarter" idx="12"/>
          </p:nvPr>
        </p:nvSpPr>
        <p:spPr/>
        <p:txBody>
          <a:bodyPr/>
          <a:lstStyle/>
          <a:p>
            <a:fld id="{2C8BDEE3-3E39-4DB1-8EBC-ED557B945348}" type="slidenum">
              <a:rPr lang="fr-FR" smtClean="0"/>
              <a:t>‹N°›</a:t>
            </a:fld>
            <a:endParaRPr lang="fr-FR"/>
          </a:p>
        </p:txBody>
      </p:sp>
    </p:spTree>
    <p:extLst>
      <p:ext uri="{BB962C8B-B14F-4D97-AF65-F5344CB8AC3E}">
        <p14:creationId xmlns:p14="http://schemas.microsoft.com/office/powerpoint/2010/main" val="3773607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BEC584-49BF-4094-A646-099FEF25AAD3}" type="datetime1">
              <a:rPr lang="fr-FR" smtClean="0"/>
              <a:t>17/06/2025</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DHA_2017VAL11581</a:t>
            </a: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8BDEE3-3E39-4DB1-8EBC-ED557B945348}" type="slidenum">
              <a:rPr lang="fr-FR" smtClean="0"/>
              <a:t>‹N°›</a:t>
            </a:fld>
            <a:endParaRPr lang="fr-FR"/>
          </a:p>
        </p:txBody>
      </p:sp>
    </p:spTree>
    <p:extLst>
      <p:ext uri="{BB962C8B-B14F-4D97-AF65-F5344CB8AC3E}">
        <p14:creationId xmlns:p14="http://schemas.microsoft.com/office/powerpoint/2010/main" val="18020333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1844824"/>
            <a:ext cx="7776864" cy="2664296"/>
          </a:xfrm>
          <a:ln w="3175">
            <a:solidFill>
              <a:schemeClr val="tx2"/>
            </a:solidFill>
          </a:ln>
        </p:spPr>
        <p:txBody>
          <a:bodyPr>
            <a:noAutofit/>
          </a:bodyPr>
          <a:lstStyle/>
          <a:p>
            <a:r>
              <a:rPr lang="fr-FR" sz="2800" b="1" dirty="0"/>
              <a:t>Université Paris Panthéon-Assas</a:t>
            </a:r>
            <a:br>
              <a:rPr lang="fr-FR" sz="2800" dirty="0"/>
            </a:br>
            <a:br>
              <a:rPr lang="fr-FR" sz="2800" dirty="0"/>
            </a:br>
            <a:r>
              <a:rPr lang="fr-FR" sz="2800" dirty="0"/>
              <a:t>Présentation offre de maintenance des moyens de secours</a:t>
            </a:r>
            <a:br>
              <a:rPr lang="fr-FR" sz="3600" dirty="0"/>
            </a:br>
            <a:r>
              <a:rPr lang="fr-FR" sz="2800" dirty="0"/>
              <a:t>Cadre obligatoire de mémoire </a:t>
            </a:r>
            <a:br>
              <a:rPr lang="fr-FR" sz="2800" dirty="0"/>
            </a:br>
            <a:r>
              <a:rPr lang="fr-FR" sz="2800" dirty="0"/>
              <a:t>Justificatif contractuel</a:t>
            </a:r>
          </a:p>
        </p:txBody>
      </p:sp>
      <p:sp>
        <p:nvSpPr>
          <p:cNvPr id="3" name="Sous-titre 2"/>
          <p:cNvSpPr>
            <a:spLocks noGrp="1"/>
          </p:cNvSpPr>
          <p:nvPr>
            <p:ph type="subTitle" idx="1"/>
          </p:nvPr>
        </p:nvSpPr>
        <p:spPr>
          <a:xfrm>
            <a:off x="683568" y="4725144"/>
            <a:ext cx="7776864" cy="913656"/>
          </a:xfrm>
          <a:ln w="3175">
            <a:solidFill>
              <a:schemeClr val="tx2"/>
            </a:solidFill>
          </a:ln>
        </p:spPr>
        <p:txBody>
          <a:bodyPr>
            <a:normAutofit/>
          </a:bodyPr>
          <a:lstStyle/>
          <a:p>
            <a:pPr algn="l"/>
            <a:r>
              <a:rPr lang="fr-FR" sz="2800" dirty="0">
                <a:solidFill>
                  <a:schemeClr val="tx1"/>
                </a:solidFill>
              </a:rPr>
              <a:t>Société :</a:t>
            </a:r>
          </a:p>
        </p:txBody>
      </p:sp>
      <p:sp>
        <p:nvSpPr>
          <p:cNvPr id="4" name="Espace réservé du pied de page 3"/>
          <p:cNvSpPr>
            <a:spLocks noGrp="1"/>
          </p:cNvSpPr>
          <p:nvPr>
            <p:ph type="ftr" sz="quarter" idx="11"/>
          </p:nvPr>
        </p:nvSpPr>
        <p:spPr/>
        <p:txBody>
          <a:bodyPr/>
          <a:lstStyle/>
          <a:p>
            <a:r>
              <a:rPr lang="fr-FR" dirty="0"/>
              <a:t>DCE Maintenance MS</a:t>
            </a:r>
          </a:p>
        </p:txBody>
      </p:sp>
      <p:sp>
        <p:nvSpPr>
          <p:cNvPr id="5" name="ZoneTexte 4"/>
          <p:cNvSpPr txBox="1"/>
          <p:nvPr/>
        </p:nvSpPr>
        <p:spPr>
          <a:xfrm>
            <a:off x="755576" y="709244"/>
            <a:ext cx="2808312" cy="276999"/>
          </a:xfrm>
          <a:prstGeom prst="rect">
            <a:avLst/>
          </a:prstGeom>
          <a:noFill/>
        </p:spPr>
        <p:txBody>
          <a:bodyPr wrap="square" rtlCol="0">
            <a:spAutoFit/>
          </a:bodyPr>
          <a:lstStyle/>
          <a:p>
            <a:r>
              <a:rPr lang="fr-FR" sz="1200" b="1" dirty="0"/>
              <a:t>Marché maintenance Moyens de secours </a:t>
            </a:r>
          </a:p>
        </p:txBody>
      </p:sp>
      <p:pic>
        <p:nvPicPr>
          <p:cNvPr id="1026" name="Picture 2">
            <a:extLst>
              <a:ext uri="{FF2B5EF4-FFF2-40B4-BE49-F238E27FC236}">
                <a16:creationId xmlns:a16="http://schemas.microsoft.com/office/drawing/2014/main" id="{49C219CB-18FB-D178-DA7B-E777D6C217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6374" y="263062"/>
            <a:ext cx="2244538" cy="1446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17647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organisation pour la gestion des opérations hors forfait </a:t>
            </a:r>
            <a:r>
              <a:rPr lang="fr-FR" sz="1100" u="sng" dirty="0">
                <a:latin typeface="ITC Officina Sans" panose="02000506040000020003" pitchFamily="2" charset="0"/>
              </a:rPr>
              <a:t>(le candidat dispose de 2 slides pour la présentation de son organisation pour le hors forfait)</a:t>
            </a:r>
          </a:p>
          <a:p>
            <a:endParaRPr lang="fr-FR" sz="1100" u="sng"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Hors forfait 2/2</a:t>
            </a:r>
          </a:p>
        </p:txBody>
      </p:sp>
      <p:pic>
        <p:nvPicPr>
          <p:cNvPr id="5" name="Image 4">
            <a:extLst>
              <a:ext uri="{FF2B5EF4-FFF2-40B4-BE49-F238E27FC236}">
                <a16:creationId xmlns:a16="http://schemas.microsoft.com/office/drawing/2014/main" id="{5614C1C4-132F-0BC0-B5C3-2F911C494789}"/>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875285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organigramme pour le personnel œuvrant et non </a:t>
            </a:r>
            <a:r>
              <a:rPr lang="fr-FR" sz="1100" dirty="0" err="1">
                <a:latin typeface="ITC Officina Sans" panose="02000506040000020003" pitchFamily="2" charset="0"/>
              </a:rPr>
              <a:t>oeuvrant</a:t>
            </a:r>
            <a:r>
              <a:rPr lang="fr-FR" sz="1100" dirty="0">
                <a:latin typeface="ITC Officina Sans" panose="02000506040000020003" pitchFamily="2" charset="0"/>
              </a:rPr>
              <a:t> </a:t>
            </a:r>
            <a:r>
              <a:rPr lang="fr-FR" sz="1100" u="sng" dirty="0">
                <a:latin typeface="ITC Officina Sans" panose="02000506040000020003" pitchFamily="2" charset="0"/>
              </a:rPr>
              <a:t>(le candidat dispose de 2 slides) </a:t>
            </a:r>
            <a:r>
              <a:rPr lang="fr-FR" sz="1100" dirty="0">
                <a:latin typeface="ITC Officina Sans" panose="02000506040000020003" pitchFamily="2" charset="0"/>
              </a:rPr>
              <a:t>en précisant le nombre d’heure de présence / an pour chacun des postes et qualification</a:t>
            </a:r>
            <a:endParaRPr lang="fr-FR" sz="1100" u="sng"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Organigramme 1/2</a:t>
            </a:r>
          </a:p>
        </p:txBody>
      </p:sp>
      <p:pic>
        <p:nvPicPr>
          <p:cNvPr id="5" name="Image 4">
            <a:extLst>
              <a:ext uri="{FF2B5EF4-FFF2-40B4-BE49-F238E27FC236}">
                <a16:creationId xmlns:a16="http://schemas.microsoft.com/office/drawing/2014/main" id="{F948DB92-02CD-2C5A-DCE7-2013EE624F01}"/>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1642009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organigramme pour le personnel œuvrant et non </a:t>
            </a:r>
            <a:r>
              <a:rPr lang="fr-FR" sz="1100" dirty="0" err="1">
                <a:latin typeface="ITC Officina Sans" panose="02000506040000020003" pitchFamily="2" charset="0"/>
              </a:rPr>
              <a:t>oeuvrant</a:t>
            </a:r>
            <a:r>
              <a:rPr lang="fr-FR" sz="1100" dirty="0">
                <a:latin typeface="ITC Officina Sans" panose="02000506040000020003" pitchFamily="2" charset="0"/>
              </a:rPr>
              <a:t> </a:t>
            </a:r>
            <a:r>
              <a:rPr lang="fr-FR" sz="1100" u="sng" dirty="0">
                <a:latin typeface="ITC Officina Sans" panose="02000506040000020003" pitchFamily="2" charset="0"/>
              </a:rPr>
              <a:t>(le candidat dispose de 2 slides) </a:t>
            </a:r>
            <a:r>
              <a:rPr lang="fr-FR" sz="1100" dirty="0">
                <a:latin typeface="ITC Officina Sans" panose="02000506040000020003" pitchFamily="2" charset="0"/>
              </a:rPr>
              <a:t>en précisant le nombre d’heure de présence / an pour chacun des postes et qualification</a:t>
            </a:r>
            <a:endParaRPr lang="fr-FR" sz="1100" u="sng"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Organigramme 2/2</a:t>
            </a:r>
          </a:p>
        </p:txBody>
      </p:sp>
      <p:pic>
        <p:nvPicPr>
          <p:cNvPr id="5" name="Image 4">
            <a:extLst>
              <a:ext uri="{FF2B5EF4-FFF2-40B4-BE49-F238E27FC236}">
                <a16:creationId xmlns:a16="http://schemas.microsoft.com/office/drawing/2014/main" id="{F948DB92-02CD-2C5A-DCE7-2013EE624F01}"/>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21973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sa dotation en moyens matériels </a:t>
            </a:r>
            <a:r>
              <a:rPr lang="fr-FR" sz="1100" u="sng" dirty="0">
                <a:latin typeface="ITC Officina Sans" panose="02000506040000020003" pitchFamily="2" charset="0"/>
              </a:rPr>
              <a:t>(le candidat dispose de 2 slides)</a:t>
            </a:r>
            <a:r>
              <a:rPr lang="fr-FR" sz="1100" dirty="0">
                <a:latin typeface="ITC Officina Sans" panose="02000506040000020003" pitchFamily="2" charset="0"/>
              </a:rPr>
              <a:t> pour le lot et par bâtiment</a:t>
            </a:r>
          </a:p>
        </p:txBody>
      </p:sp>
      <p:sp>
        <p:nvSpPr>
          <p:cNvPr id="4" name="Espace réservé du pied de page 3"/>
          <p:cNvSpPr>
            <a:spLocks noGrp="1"/>
          </p:cNvSpPr>
          <p:nvPr>
            <p:ph type="ftr" sz="quarter" idx="11"/>
          </p:nvPr>
        </p:nvSpPr>
        <p:spPr/>
        <p:txBody>
          <a:bodyPr/>
          <a:lstStyle/>
          <a:p>
            <a:r>
              <a:rPr lang="fr-FR" dirty="0"/>
              <a:t>Moyens Matériels 1/2</a:t>
            </a:r>
          </a:p>
        </p:txBody>
      </p:sp>
      <p:pic>
        <p:nvPicPr>
          <p:cNvPr id="5" name="Image 4">
            <a:extLst>
              <a:ext uri="{FF2B5EF4-FFF2-40B4-BE49-F238E27FC236}">
                <a16:creationId xmlns:a16="http://schemas.microsoft.com/office/drawing/2014/main" id="{C99DD5A3-7DDB-A872-E75B-DF4866519AC1}"/>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3517375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sa dotation en moyens matériels </a:t>
            </a:r>
            <a:r>
              <a:rPr lang="fr-FR" sz="1100" u="sng" dirty="0">
                <a:latin typeface="ITC Officina Sans" panose="02000506040000020003" pitchFamily="2" charset="0"/>
              </a:rPr>
              <a:t>(le candidat dispose de 2 slides)</a:t>
            </a:r>
            <a:r>
              <a:rPr lang="fr-FR" sz="1100" dirty="0">
                <a:latin typeface="ITC Officina Sans" panose="02000506040000020003" pitchFamily="2" charset="0"/>
              </a:rPr>
              <a:t> pour le lot et par bâtiment</a:t>
            </a:r>
          </a:p>
        </p:txBody>
      </p:sp>
      <p:sp>
        <p:nvSpPr>
          <p:cNvPr id="4" name="Espace réservé du pied de page 3"/>
          <p:cNvSpPr>
            <a:spLocks noGrp="1"/>
          </p:cNvSpPr>
          <p:nvPr>
            <p:ph type="ftr" sz="quarter" idx="11"/>
          </p:nvPr>
        </p:nvSpPr>
        <p:spPr/>
        <p:txBody>
          <a:bodyPr/>
          <a:lstStyle/>
          <a:p>
            <a:r>
              <a:rPr lang="fr-FR" dirty="0"/>
              <a:t>Moyens Matériels 2/2</a:t>
            </a:r>
          </a:p>
        </p:txBody>
      </p:sp>
      <p:pic>
        <p:nvPicPr>
          <p:cNvPr id="5" name="Image 4">
            <a:extLst>
              <a:ext uri="{FF2B5EF4-FFF2-40B4-BE49-F238E27FC236}">
                <a16:creationId xmlns:a16="http://schemas.microsoft.com/office/drawing/2014/main" id="{C99DD5A3-7DDB-A872-E75B-DF4866519AC1}"/>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537388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sa dotation pour le lot an matériel bureautique, communication, pad etc… </a:t>
            </a:r>
            <a:r>
              <a:rPr lang="fr-FR" sz="1100" u="sng" dirty="0">
                <a:latin typeface="ITC Officina Sans" panose="02000506040000020003" pitchFamily="2" charset="0"/>
              </a:rPr>
              <a:t>(le candidat dispose de 2 slides)</a:t>
            </a:r>
            <a:r>
              <a:rPr lang="fr-FR" sz="1100" dirty="0">
                <a:latin typeface="ITC Officina Sans" panose="02000506040000020003" pitchFamily="2" charset="0"/>
              </a:rPr>
              <a:t> pour le lot et par bâtiment</a:t>
            </a:r>
          </a:p>
        </p:txBody>
      </p:sp>
      <p:sp>
        <p:nvSpPr>
          <p:cNvPr id="4" name="Espace réservé du pied de page 3"/>
          <p:cNvSpPr>
            <a:spLocks noGrp="1"/>
          </p:cNvSpPr>
          <p:nvPr>
            <p:ph type="ftr" sz="quarter" idx="11"/>
          </p:nvPr>
        </p:nvSpPr>
        <p:spPr/>
        <p:txBody>
          <a:bodyPr/>
          <a:lstStyle/>
          <a:p>
            <a:r>
              <a:rPr lang="fr-FR" dirty="0"/>
              <a:t>Matériel Bureautique 1/2</a:t>
            </a:r>
          </a:p>
        </p:txBody>
      </p:sp>
      <p:pic>
        <p:nvPicPr>
          <p:cNvPr id="5" name="Image 4">
            <a:extLst>
              <a:ext uri="{FF2B5EF4-FFF2-40B4-BE49-F238E27FC236}">
                <a16:creationId xmlns:a16="http://schemas.microsoft.com/office/drawing/2014/main" id="{65FDB242-C882-7F23-FD86-DE3D6B4F17B4}"/>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8947372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sa dotation pour le lot an matériel bureautique, communication, pad etc… </a:t>
            </a:r>
            <a:r>
              <a:rPr lang="fr-FR" sz="1100" u="sng" dirty="0">
                <a:latin typeface="ITC Officina Sans" panose="02000506040000020003" pitchFamily="2" charset="0"/>
              </a:rPr>
              <a:t>(le candidat dispose de 2 slides)</a:t>
            </a:r>
            <a:r>
              <a:rPr lang="fr-FR" sz="1100" dirty="0">
                <a:latin typeface="ITC Officina Sans" panose="02000506040000020003" pitchFamily="2" charset="0"/>
              </a:rPr>
              <a:t> pour le lot et par bâtiment</a:t>
            </a:r>
          </a:p>
        </p:txBody>
      </p:sp>
      <p:sp>
        <p:nvSpPr>
          <p:cNvPr id="4" name="Espace réservé du pied de page 3"/>
          <p:cNvSpPr>
            <a:spLocks noGrp="1"/>
          </p:cNvSpPr>
          <p:nvPr>
            <p:ph type="ftr" sz="quarter" idx="11"/>
          </p:nvPr>
        </p:nvSpPr>
        <p:spPr/>
        <p:txBody>
          <a:bodyPr/>
          <a:lstStyle/>
          <a:p>
            <a:r>
              <a:rPr lang="fr-FR" dirty="0"/>
              <a:t>Matériel bureautique2/2</a:t>
            </a:r>
          </a:p>
        </p:txBody>
      </p:sp>
      <p:pic>
        <p:nvPicPr>
          <p:cNvPr id="5" name="Image 4">
            <a:extLst>
              <a:ext uri="{FF2B5EF4-FFF2-40B4-BE49-F238E27FC236}">
                <a16:creationId xmlns:a16="http://schemas.microsoft.com/office/drawing/2014/main" id="{65FDB242-C882-7F23-FD86-DE3D6B4F17B4}"/>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28899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comment il envisage d’assurer la gestion du stock matériel </a:t>
            </a:r>
            <a:r>
              <a:rPr lang="fr-FR" sz="1100" u="sng" dirty="0">
                <a:latin typeface="ITC Officina Sans" panose="02000506040000020003" pitchFamily="2" charset="0"/>
              </a:rPr>
              <a:t>(le candidat dispose de 2 slides)</a:t>
            </a:r>
            <a:r>
              <a:rPr lang="fr-FR" sz="1100" dirty="0">
                <a:latin typeface="ITC Officina Sans" panose="02000506040000020003" pitchFamily="2" charset="0"/>
              </a:rPr>
              <a:t> pour le lot et par bâtiment</a:t>
            </a:r>
          </a:p>
        </p:txBody>
      </p:sp>
      <p:sp>
        <p:nvSpPr>
          <p:cNvPr id="4" name="Espace réservé du pied de page 3"/>
          <p:cNvSpPr>
            <a:spLocks noGrp="1"/>
          </p:cNvSpPr>
          <p:nvPr>
            <p:ph type="ftr" sz="quarter" idx="11"/>
          </p:nvPr>
        </p:nvSpPr>
        <p:spPr/>
        <p:txBody>
          <a:bodyPr/>
          <a:lstStyle/>
          <a:p>
            <a:r>
              <a:rPr lang="fr-FR" dirty="0"/>
              <a:t>Gestion stock 1/2</a:t>
            </a:r>
          </a:p>
        </p:txBody>
      </p:sp>
      <p:pic>
        <p:nvPicPr>
          <p:cNvPr id="5" name="Image 4">
            <a:extLst>
              <a:ext uri="{FF2B5EF4-FFF2-40B4-BE49-F238E27FC236}">
                <a16:creationId xmlns:a16="http://schemas.microsoft.com/office/drawing/2014/main" id="{0A3EA816-EB0D-E694-840E-E87F0C6D7280}"/>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1133727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comment il envisage d’assurer la gestion du stock matériel </a:t>
            </a:r>
            <a:r>
              <a:rPr lang="fr-FR" sz="1100" u="sng" dirty="0">
                <a:latin typeface="ITC Officina Sans" panose="02000506040000020003" pitchFamily="2" charset="0"/>
              </a:rPr>
              <a:t>(le candidat dispose de 2 slides)</a:t>
            </a:r>
            <a:r>
              <a:rPr lang="fr-FR" sz="1100" dirty="0">
                <a:latin typeface="ITC Officina Sans" panose="02000506040000020003" pitchFamily="2" charset="0"/>
              </a:rPr>
              <a:t> pour le lot et par bâtiment</a:t>
            </a:r>
          </a:p>
        </p:txBody>
      </p:sp>
      <p:sp>
        <p:nvSpPr>
          <p:cNvPr id="4" name="Espace réservé du pied de page 3"/>
          <p:cNvSpPr>
            <a:spLocks noGrp="1"/>
          </p:cNvSpPr>
          <p:nvPr>
            <p:ph type="ftr" sz="quarter" idx="11"/>
          </p:nvPr>
        </p:nvSpPr>
        <p:spPr/>
        <p:txBody>
          <a:bodyPr/>
          <a:lstStyle/>
          <a:p>
            <a:r>
              <a:rPr lang="fr-FR" dirty="0"/>
              <a:t>Gestion stock 2/2</a:t>
            </a:r>
          </a:p>
        </p:txBody>
      </p:sp>
      <p:pic>
        <p:nvPicPr>
          <p:cNvPr id="5" name="Image 4">
            <a:extLst>
              <a:ext uri="{FF2B5EF4-FFF2-40B4-BE49-F238E27FC236}">
                <a16:creationId xmlns:a16="http://schemas.microsoft.com/office/drawing/2014/main" id="{0A3EA816-EB0D-E694-840E-E87F0C6D7280}"/>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1041709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Fonctionnel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ses gammes de maintenance par lot technique détaillées </a:t>
            </a:r>
            <a:r>
              <a:rPr lang="fr-FR" sz="1100" u="sng" dirty="0">
                <a:latin typeface="ITC Officina Sans" panose="02000506040000020003" pitchFamily="2" charset="0"/>
              </a:rPr>
              <a:t>(le candidat dispose de 4 slides)</a:t>
            </a:r>
            <a:r>
              <a:rPr lang="fr-FR" sz="1100" dirty="0">
                <a:latin typeface="ITC Officina Sans" panose="02000506040000020003" pitchFamily="2" charset="0"/>
              </a:rPr>
              <a:t> possibilité d’adjoindre aux slides un tableau Excel ou autre support</a:t>
            </a:r>
          </a:p>
        </p:txBody>
      </p:sp>
      <p:sp>
        <p:nvSpPr>
          <p:cNvPr id="4" name="Espace réservé du pied de page 3"/>
          <p:cNvSpPr>
            <a:spLocks noGrp="1"/>
          </p:cNvSpPr>
          <p:nvPr>
            <p:ph type="ftr" sz="quarter" idx="11"/>
          </p:nvPr>
        </p:nvSpPr>
        <p:spPr/>
        <p:txBody>
          <a:bodyPr/>
          <a:lstStyle/>
          <a:p>
            <a:r>
              <a:rPr lang="fr-FR" dirty="0"/>
              <a:t>Gammes de maintenance 1/4</a:t>
            </a:r>
          </a:p>
        </p:txBody>
      </p:sp>
      <p:pic>
        <p:nvPicPr>
          <p:cNvPr id="5" name="Image 4">
            <a:extLst>
              <a:ext uri="{FF2B5EF4-FFF2-40B4-BE49-F238E27FC236}">
                <a16:creationId xmlns:a16="http://schemas.microsoft.com/office/drawing/2014/main" id="{DF559CAF-CB6F-69BD-1C9F-54EBF945948E}"/>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469376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Cadre de mémoire justificatif contractuel</a:t>
            </a:r>
          </a:p>
        </p:txBody>
      </p:sp>
      <p:sp>
        <p:nvSpPr>
          <p:cNvPr id="3" name="Espace réservé du contenu 2"/>
          <p:cNvSpPr>
            <a:spLocks noGrp="1"/>
          </p:cNvSpPr>
          <p:nvPr>
            <p:ph idx="1"/>
          </p:nvPr>
        </p:nvSpPr>
        <p:spPr/>
        <p:txBody>
          <a:bodyPr>
            <a:normAutofit fontScale="32500" lnSpcReduction="20000"/>
          </a:bodyPr>
          <a:lstStyle/>
          <a:p>
            <a:r>
              <a:rPr lang="fr-FR" b="1" u="sng" dirty="0">
                <a:latin typeface="ITC Officina Sans" panose="02000506040000020003" pitchFamily="2" charset="0"/>
              </a:rPr>
              <a:t>Consignes:</a:t>
            </a:r>
            <a:endParaRPr lang="fr-FR" dirty="0">
              <a:latin typeface="ITC Officina Sans" panose="02000506040000020003" pitchFamily="2" charset="0"/>
            </a:endParaRPr>
          </a:p>
          <a:p>
            <a:r>
              <a:rPr lang="fr-FR" dirty="0">
                <a:latin typeface="ITC Officina Sans" panose="02000506040000020003" pitchFamily="2" charset="0"/>
              </a:rPr>
              <a:t> </a:t>
            </a:r>
          </a:p>
          <a:p>
            <a:r>
              <a:rPr lang="fr-FR" dirty="0">
                <a:latin typeface="ITC Officina Sans" panose="02000506040000020003" pitchFamily="2" charset="0"/>
              </a:rPr>
              <a:t>Le présent cadre obligatoire de mémoire justificatif est une aide à l’appréciation de la valeur technique.</a:t>
            </a:r>
          </a:p>
          <a:p>
            <a:r>
              <a:rPr lang="fr-FR" dirty="0">
                <a:latin typeface="ITC Officina Sans" panose="02000506040000020003" pitchFamily="2" charset="0"/>
              </a:rPr>
              <a:t> </a:t>
            </a:r>
          </a:p>
          <a:p>
            <a:r>
              <a:rPr lang="fr-FR" dirty="0">
                <a:latin typeface="ITC Officina Sans" panose="02000506040000020003" pitchFamily="2" charset="0"/>
              </a:rPr>
              <a:t>Il est à compléter suivant les consignes mentionnées ci-après et à joindre à l’offre.</a:t>
            </a:r>
          </a:p>
          <a:p>
            <a:r>
              <a:rPr lang="fr-FR" dirty="0">
                <a:latin typeface="ITC Officina Sans" panose="02000506040000020003" pitchFamily="2" charset="0"/>
              </a:rPr>
              <a:t> </a:t>
            </a:r>
          </a:p>
          <a:p>
            <a:r>
              <a:rPr lang="fr-FR" dirty="0">
                <a:latin typeface="ITC Officina Sans" panose="02000506040000020003" pitchFamily="2" charset="0"/>
              </a:rPr>
              <a:t>Tout autre mémoire différend de ce cadre ou ne respectant pas les consignes ne sera pas pris en compte et par conséquent le critère valeur technique sera noté à 0 points.</a:t>
            </a:r>
          </a:p>
          <a:p>
            <a:r>
              <a:rPr lang="fr-FR" dirty="0">
                <a:latin typeface="ITC Officina Sans" panose="02000506040000020003" pitchFamily="2" charset="0"/>
              </a:rPr>
              <a:t> </a:t>
            </a:r>
          </a:p>
          <a:p>
            <a:r>
              <a:rPr lang="fr-FR" dirty="0">
                <a:latin typeface="ITC Officina Sans" panose="02000506040000020003" pitchFamily="2" charset="0"/>
              </a:rPr>
              <a:t>Le présent cadre obligatoire de mémoire justificatif sera rendu contractuel lors de l’attribution du marché.</a:t>
            </a:r>
          </a:p>
          <a:p>
            <a:r>
              <a:rPr lang="fr-FR" dirty="0">
                <a:latin typeface="ITC Officina Sans" panose="02000506040000020003" pitchFamily="2" charset="0"/>
              </a:rPr>
              <a:t> </a:t>
            </a:r>
          </a:p>
          <a:p>
            <a:r>
              <a:rPr lang="fr-FR" dirty="0">
                <a:latin typeface="ITC Officina Sans" panose="02000506040000020003" pitchFamily="2" charset="0"/>
              </a:rPr>
              <a:t>L’entreprise devra en parapher chaque page et tamponner et signer la dernière page.</a:t>
            </a:r>
          </a:p>
          <a:p>
            <a:r>
              <a:rPr lang="fr-FR" dirty="0">
                <a:latin typeface="ITC Officina Sans" panose="02000506040000020003" pitchFamily="2" charset="0"/>
              </a:rPr>
              <a:t> </a:t>
            </a:r>
          </a:p>
          <a:p>
            <a:r>
              <a:rPr lang="fr-FR" dirty="0">
                <a:latin typeface="ITC Officina Sans" panose="02000506040000020003" pitchFamily="2" charset="0"/>
              </a:rPr>
              <a:t>Le présent cadre comprend 3 items Organisationnel, Fonctionnel, Qualitatif chaque item comporte plusieurs points à développés chaque slide à un nombre de page limité.</a:t>
            </a:r>
          </a:p>
          <a:p>
            <a:r>
              <a:rPr lang="fr-FR" dirty="0">
                <a:latin typeface="ITC Officina Sans" panose="02000506040000020003" pitchFamily="2" charset="0"/>
              </a:rPr>
              <a:t> </a:t>
            </a:r>
          </a:p>
          <a:p>
            <a:r>
              <a:rPr lang="fr-FR" dirty="0">
                <a:latin typeface="ITC Officina Sans" panose="02000506040000020003" pitchFamily="2" charset="0"/>
              </a:rPr>
              <a:t>Le candidat respectera impérativement le présent cadre, il ne peut faire l’objet de renvois à tout autre document néanmoins il a la possibilité de le compléter de pièces justificatives (avis technique, certificats, labels, etc.) qu’il jugera nécessaire pour appuyer son offre. Ces pièces seront jointes au présent mémoire et à sa suite et mentionneront le numéro du ou des sous-critères dont elles font références (pièce annexe). </a:t>
            </a:r>
          </a:p>
          <a:p>
            <a:r>
              <a:rPr lang="fr-FR" dirty="0">
                <a:latin typeface="ITC Officina Sans" panose="02000506040000020003" pitchFamily="2" charset="0"/>
              </a:rPr>
              <a:t> </a:t>
            </a:r>
          </a:p>
          <a:p>
            <a:r>
              <a:rPr lang="fr-FR" dirty="0">
                <a:latin typeface="ITC Officina Sans" panose="02000506040000020003" pitchFamily="2" charset="0"/>
              </a:rPr>
              <a:t> </a:t>
            </a:r>
          </a:p>
          <a:p>
            <a:r>
              <a:rPr lang="fr-FR" dirty="0">
                <a:latin typeface="ITC Officina Sans" panose="02000506040000020003" pitchFamily="2" charset="0"/>
              </a:rPr>
              <a:t>Les réponses devront respecter ce nombre de pages et par critère et seront rédigées entre chaque encadré (situés en début, milieu ou fin de page). Les dépassements ne seront pas pris en considération dans l’appréciation de l’offre.</a:t>
            </a:r>
          </a:p>
          <a:p>
            <a:r>
              <a:rPr lang="fr-FR" dirty="0">
                <a:latin typeface="ITC Officina Sans" panose="02000506040000020003" pitchFamily="2" charset="0"/>
              </a:rPr>
              <a:t> </a:t>
            </a:r>
          </a:p>
          <a:p>
            <a:r>
              <a:rPr lang="fr-FR" dirty="0">
                <a:latin typeface="ITC Officina Sans" panose="02000506040000020003" pitchFamily="2" charset="0"/>
              </a:rPr>
              <a:t>Les réponses auront un lien direct avec l’objet du marché. Les réponses d’ordre général ou qui font références à d’autres opérations ne seront pas prises en considération dans l’appréciation des sous-critères. </a:t>
            </a:r>
          </a:p>
          <a:p>
            <a:pPr marL="0" indent="0">
              <a:buNone/>
            </a:pPr>
            <a:endParaRPr lang="fr-FR"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Page 1</a:t>
            </a:r>
          </a:p>
        </p:txBody>
      </p:sp>
      <p:pic>
        <p:nvPicPr>
          <p:cNvPr id="5" name="Image 4">
            <a:extLst>
              <a:ext uri="{FF2B5EF4-FFF2-40B4-BE49-F238E27FC236}">
                <a16:creationId xmlns:a16="http://schemas.microsoft.com/office/drawing/2014/main" id="{AE042F85-DD98-D409-F899-3158E52B6F45}"/>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18310485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Fonctionnel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ses gammes de maintenance par lot technique détaillées </a:t>
            </a:r>
            <a:r>
              <a:rPr lang="fr-FR" sz="1100" u="sng" dirty="0">
                <a:latin typeface="ITC Officina Sans" panose="02000506040000020003" pitchFamily="2" charset="0"/>
              </a:rPr>
              <a:t>(le candidat dispose de 4 slides)</a:t>
            </a:r>
            <a:r>
              <a:rPr lang="fr-FR" sz="1100" dirty="0">
                <a:latin typeface="ITC Officina Sans" panose="02000506040000020003" pitchFamily="2" charset="0"/>
              </a:rPr>
              <a:t> possibilité d’adjoindre aux slides un tableau Excel ou autre support</a:t>
            </a:r>
          </a:p>
        </p:txBody>
      </p:sp>
      <p:sp>
        <p:nvSpPr>
          <p:cNvPr id="4" name="Espace réservé du pied de page 3"/>
          <p:cNvSpPr>
            <a:spLocks noGrp="1"/>
          </p:cNvSpPr>
          <p:nvPr>
            <p:ph type="ftr" sz="quarter" idx="11"/>
          </p:nvPr>
        </p:nvSpPr>
        <p:spPr/>
        <p:txBody>
          <a:bodyPr/>
          <a:lstStyle/>
          <a:p>
            <a:r>
              <a:rPr lang="fr-FR" dirty="0"/>
              <a:t>Gammes de maintenance 2/4</a:t>
            </a:r>
          </a:p>
        </p:txBody>
      </p:sp>
      <p:pic>
        <p:nvPicPr>
          <p:cNvPr id="5" name="Image 4">
            <a:extLst>
              <a:ext uri="{FF2B5EF4-FFF2-40B4-BE49-F238E27FC236}">
                <a16:creationId xmlns:a16="http://schemas.microsoft.com/office/drawing/2014/main" id="{DF559CAF-CB6F-69BD-1C9F-54EBF945948E}"/>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240180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Fonctionnel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ses gammes de maintenance par lot technique détaillées </a:t>
            </a:r>
            <a:r>
              <a:rPr lang="fr-FR" sz="1100" u="sng" dirty="0">
                <a:latin typeface="ITC Officina Sans" panose="02000506040000020003" pitchFamily="2" charset="0"/>
              </a:rPr>
              <a:t>(le candidat dispose de 4 slides)</a:t>
            </a:r>
            <a:r>
              <a:rPr lang="fr-FR" sz="1100" dirty="0">
                <a:latin typeface="ITC Officina Sans" panose="02000506040000020003" pitchFamily="2" charset="0"/>
              </a:rPr>
              <a:t> possibilité d’adjoindre aux slides un tableau Excel ou autre support</a:t>
            </a:r>
          </a:p>
        </p:txBody>
      </p:sp>
      <p:sp>
        <p:nvSpPr>
          <p:cNvPr id="4" name="Espace réservé du pied de page 3"/>
          <p:cNvSpPr>
            <a:spLocks noGrp="1"/>
          </p:cNvSpPr>
          <p:nvPr>
            <p:ph type="ftr" sz="quarter" idx="11"/>
          </p:nvPr>
        </p:nvSpPr>
        <p:spPr/>
        <p:txBody>
          <a:bodyPr/>
          <a:lstStyle/>
          <a:p>
            <a:r>
              <a:rPr lang="fr-FR" dirty="0"/>
              <a:t>Gammes de maintenance 3/4</a:t>
            </a:r>
          </a:p>
        </p:txBody>
      </p:sp>
      <p:pic>
        <p:nvPicPr>
          <p:cNvPr id="5" name="Image 4">
            <a:extLst>
              <a:ext uri="{FF2B5EF4-FFF2-40B4-BE49-F238E27FC236}">
                <a16:creationId xmlns:a16="http://schemas.microsoft.com/office/drawing/2014/main" id="{DF559CAF-CB6F-69BD-1C9F-54EBF945948E}"/>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3657703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Fonctionnel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ses gammes de maintenance par lot technique détaillées </a:t>
            </a:r>
            <a:r>
              <a:rPr lang="fr-FR" sz="1100" u="sng" dirty="0">
                <a:latin typeface="ITC Officina Sans" panose="02000506040000020003" pitchFamily="2" charset="0"/>
              </a:rPr>
              <a:t>(le candidat dispose de 4 slides)</a:t>
            </a:r>
            <a:r>
              <a:rPr lang="fr-FR" sz="1100" dirty="0">
                <a:latin typeface="ITC Officina Sans" panose="02000506040000020003" pitchFamily="2" charset="0"/>
              </a:rPr>
              <a:t> possibilité d’adjoindre aux slides un tableau Excel ou autre support</a:t>
            </a:r>
          </a:p>
        </p:txBody>
      </p:sp>
      <p:sp>
        <p:nvSpPr>
          <p:cNvPr id="4" name="Espace réservé du pied de page 3"/>
          <p:cNvSpPr>
            <a:spLocks noGrp="1"/>
          </p:cNvSpPr>
          <p:nvPr>
            <p:ph type="ftr" sz="quarter" idx="11"/>
          </p:nvPr>
        </p:nvSpPr>
        <p:spPr/>
        <p:txBody>
          <a:bodyPr/>
          <a:lstStyle/>
          <a:p>
            <a:r>
              <a:rPr lang="fr-FR" dirty="0"/>
              <a:t>Gammes de maintenance 4/4</a:t>
            </a:r>
          </a:p>
        </p:txBody>
      </p:sp>
      <p:pic>
        <p:nvPicPr>
          <p:cNvPr id="5" name="Image 4">
            <a:extLst>
              <a:ext uri="{FF2B5EF4-FFF2-40B4-BE49-F238E27FC236}">
                <a16:creationId xmlns:a16="http://schemas.microsoft.com/office/drawing/2014/main" id="{DF559CAF-CB6F-69BD-1C9F-54EBF945948E}"/>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1823341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Fonctionnel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une proposition d’un planning préventif annuel par équipement </a:t>
            </a:r>
            <a:r>
              <a:rPr lang="fr-FR" sz="1100" u="sng" dirty="0">
                <a:latin typeface="ITC Officina Sans" panose="02000506040000020003" pitchFamily="2" charset="0"/>
              </a:rPr>
              <a:t>(le candidat dispose de 4 slides) qui ? Quand ? Comment ?</a:t>
            </a:r>
            <a:r>
              <a:rPr lang="fr-FR" sz="1100" dirty="0">
                <a:latin typeface="ITC Officina Sans" panose="02000506040000020003" pitchFamily="2" charset="0"/>
              </a:rPr>
              <a:t> Possibilité de présenter un planning en page annexe</a:t>
            </a:r>
          </a:p>
        </p:txBody>
      </p:sp>
      <p:sp>
        <p:nvSpPr>
          <p:cNvPr id="4" name="Espace réservé du pied de page 3"/>
          <p:cNvSpPr>
            <a:spLocks noGrp="1"/>
          </p:cNvSpPr>
          <p:nvPr>
            <p:ph type="ftr" sz="quarter" idx="11"/>
          </p:nvPr>
        </p:nvSpPr>
        <p:spPr/>
        <p:txBody>
          <a:bodyPr/>
          <a:lstStyle/>
          <a:p>
            <a:r>
              <a:rPr lang="fr-FR" dirty="0"/>
              <a:t>Préventif par équipement 1/4</a:t>
            </a:r>
          </a:p>
        </p:txBody>
      </p:sp>
      <p:pic>
        <p:nvPicPr>
          <p:cNvPr id="5" name="Image 4">
            <a:extLst>
              <a:ext uri="{FF2B5EF4-FFF2-40B4-BE49-F238E27FC236}">
                <a16:creationId xmlns:a16="http://schemas.microsoft.com/office/drawing/2014/main" id="{8C372D41-1FC8-2DB4-C56C-D6491402362B}"/>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11035872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Fonctionnel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une proposition d’un planning préventif annuel par équipement </a:t>
            </a:r>
            <a:r>
              <a:rPr lang="fr-FR" sz="1100" u="sng" dirty="0">
                <a:latin typeface="ITC Officina Sans" panose="02000506040000020003" pitchFamily="2" charset="0"/>
              </a:rPr>
              <a:t>(le candidat dispose de 4 slides) qui ? Quand ? Comment ?</a:t>
            </a:r>
            <a:r>
              <a:rPr lang="fr-FR" sz="1100" dirty="0">
                <a:latin typeface="ITC Officina Sans" panose="02000506040000020003" pitchFamily="2" charset="0"/>
              </a:rPr>
              <a:t> Possibilité de présenter un planning en page annexe</a:t>
            </a:r>
          </a:p>
        </p:txBody>
      </p:sp>
      <p:sp>
        <p:nvSpPr>
          <p:cNvPr id="4" name="Espace réservé du pied de page 3"/>
          <p:cNvSpPr>
            <a:spLocks noGrp="1"/>
          </p:cNvSpPr>
          <p:nvPr>
            <p:ph type="ftr" sz="quarter" idx="11"/>
          </p:nvPr>
        </p:nvSpPr>
        <p:spPr/>
        <p:txBody>
          <a:bodyPr/>
          <a:lstStyle/>
          <a:p>
            <a:r>
              <a:rPr lang="fr-FR" dirty="0"/>
              <a:t>Préventif par équipement 2/4</a:t>
            </a:r>
          </a:p>
        </p:txBody>
      </p:sp>
      <p:pic>
        <p:nvPicPr>
          <p:cNvPr id="5" name="Image 4">
            <a:extLst>
              <a:ext uri="{FF2B5EF4-FFF2-40B4-BE49-F238E27FC236}">
                <a16:creationId xmlns:a16="http://schemas.microsoft.com/office/drawing/2014/main" id="{8C372D41-1FC8-2DB4-C56C-D6491402362B}"/>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7648059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Fonctionnel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une proposition d’un planning préventif annuel par équipement </a:t>
            </a:r>
            <a:r>
              <a:rPr lang="fr-FR" sz="1100" u="sng" dirty="0">
                <a:latin typeface="ITC Officina Sans" panose="02000506040000020003" pitchFamily="2" charset="0"/>
              </a:rPr>
              <a:t>(le candidat dispose de 4 slides) qui ? Quand ? Comment ?</a:t>
            </a:r>
            <a:r>
              <a:rPr lang="fr-FR" sz="1100" dirty="0">
                <a:latin typeface="ITC Officina Sans" panose="02000506040000020003" pitchFamily="2" charset="0"/>
              </a:rPr>
              <a:t> Possibilité de présenter un planning en page annexe</a:t>
            </a:r>
          </a:p>
        </p:txBody>
      </p:sp>
      <p:sp>
        <p:nvSpPr>
          <p:cNvPr id="4" name="Espace réservé du pied de page 3"/>
          <p:cNvSpPr>
            <a:spLocks noGrp="1"/>
          </p:cNvSpPr>
          <p:nvPr>
            <p:ph type="ftr" sz="quarter" idx="11"/>
          </p:nvPr>
        </p:nvSpPr>
        <p:spPr/>
        <p:txBody>
          <a:bodyPr/>
          <a:lstStyle/>
          <a:p>
            <a:r>
              <a:rPr lang="fr-FR" dirty="0"/>
              <a:t>Préventif par équipement 3/4</a:t>
            </a:r>
          </a:p>
        </p:txBody>
      </p:sp>
      <p:pic>
        <p:nvPicPr>
          <p:cNvPr id="5" name="Image 4">
            <a:extLst>
              <a:ext uri="{FF2B5EF4-FFF2-40B4-BE49-F238E27FC236}">
                <a16:creationId xmlns:a16="http://schemas.microsoft.com/office/drawing/2014/main" id="{8C372D41-1FC8-2DB4-C56C-D6491402362B}"/>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37574667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Fonctionnel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une proposition d’un planning préventif annuel par équipement </a:t>
            </a:r>
            <a:r>
              <a:rPr lang="fr-FR" sz="1100" u="sng" dirty="0">
                <a:latin typeface="ITC Officina Sans" panose="02000506040000020003" pitchFamily="2" charset="0"/>
              </a:rPr>
              <a:t>(le candidat dispose de 4 slides) qui ? Quand ? Comment ?</a:t>
            </a:r>
            <a:r>
              <a:rPr lang="fr-FR" sz="1100" dirty="0">
                <a:latin typeface="ITC Officina Sans" panose="02000506040000020003" pitchFamily="2" charset="0"/>
              </a:rPr>
              <a:t> Possibilité de présenter un planning en page annexe</a:t>
            </a:r>
          </a:p>
        </p:txBody>
      </p:sp>
      <p:sp>
        <p:nvSpPr>
          <p:cNvPr id="4" name="Espace réservé du pied de page 3"/>
          <p:cNvSpPr>
            <a:spLocks noGrp="1"/>
          </p:cNvSpPr>
          <p:nvPr>
            <p:ph type="ftr" sz="quarter" idx="11"/>
          </p:nvPr>
        </p:nvSpPr>
        <p:spPr/>
        <p:txBody>
          <a:bodyPr/>
          <a:lstStyle/>
          <a:p>
            <a:r>
              <a:rPr lang="fr-FR" dirty="0"/>
              <a:t>Préventif par équipement 4/4</a:t>
            </a:r>
          </a:p>
        </p:txBody>
      </p:sp>
      <p:pic>
        <p:nvPicPr>
          <p:cNvPr id="5" name="Image 4">
            <a:extLst>
              <a:ext uri="{FF2B5EF4-FFF2-40B4-BE49-F238E27FC236}">
                <a16:creationId xmlns:a16="http://schemas.microsoft.com/office/drawing/2014/main" id="{8C372D41-1FC8-2DB4-C56C-D6491402362B}"/>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41223421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Qualitatif</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ses certifications qualités y compris celles des sous-traitant au lot </a:t>
            </a:r>
            <a:r>
              <a:rPr lang="fr-FR" sz="1100" u="sng" dirty="0">
                <a:latin typeface="ITC Officina Sans" panose="02000506040000020003" pitchFamily="2" charset="0"/>
              </a:rPr>
              <a:t>(le candidat dispose de 2 slides) qui ? Quand ? Comment ?</a:t>
            </a:r>
            <a:r>
              <a:rPr lang="fr-FR" sz="1100" dirty="0">
                <a:latin typeface="ITC Officina Sans" panose="02000506040000020003" pitchFamily="2" charset="0"/>
              </a:rPr>
              <a:t> </a:t>
            </a:r>
          </a:p>
        </p:txBody>
      </p:sp>
      <p:sp>
        <p:nvSpPr>
          <p:cNvPr id="4" name="Espace réservé du pied de page 3"/>
          <p:cNvSpPr>
            <a:spLocks noGrp="1"/>
          </p:cNvSpPr>
          <p:nvPr>
            <p:ph type="ftr" sz="quarter" idx="11"/>
          </p:nvPr>
        </p:nvSpPr>
        <p:spPr/>
        <p:txBody>
          <a:bodyPr/>
          <a:lstStyle/>
          <a:p>
            <a:r>
              <a:rPr lang="fr-FR" dirty="0"/>
              <a:t>Certifications 1/2</a:t>
            </a:r>
          </a:p>
        </p:txBody>
      </p:sp>
      <p:pic>
        <p:nvPicPr>
          <p:cNvPr id="5" name="Image 4">
            <a:extLst>
              <a:ext uri="{FF2B5EF4-FFF2-40B4-BE49-F238E27FC236}">
                <a16:creationId xmlns:a16="http://schemas.microsoft.com/office/drawing/2014/main" id="{20F16199-9D77-6D41-16BB-C5A0C7AC2433}"/>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1550239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Qualitatif</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ses certifications qualités y compris celles des sous-traitant au lot </a:t>
            </a:r>
            <a:r>
              <a:rPr lang="fr-FR" sz="1100" u="sng" dirty="0">
                <a:latin typeface="ITC Officina Sans" panose="02000506040000020003" pitchFamily="2" charset="0"/>
              </a:rPr>
              <a:t>(le candidat dispose de 2 slides) qui ? Quand ? Comment ?</a:t>
            </a:r>
            <a:r>
              <a:rPr lang="fr-FR" sz="1100" dirty="0">
                <a:latin typeface="ITC Officina Sans" panose="02000506040000020003" pitchFamily="2" charset="0"/>
              </a:rPr>
              <a:t> </a:t>
            </a:r>
          </a:p>
        </p:txBody>
      </p:sp>
      <p:sp>
        <p:nvSpPr>
          <p:cNvPr id="4" name="Espace réservé du pied de page 3"/>
          <p:cNvSpPr>
            <a:spLocks noGrp="1"/>
          </p:cNvSpPr>
          <p:nvPr>
            <p:ph type="ftr" sz="quarter" idx="11"/>
          </p:nvPr>
        </p:nvSpPr>
        <p:spPr/>
        <p:txBody>
          <a:bodyPr/>
          <a:lstStyle/>
          <a:p>
            <a:r>
              <a:rPr lang="fr-FR" dirty="0"/>
              <a:t>Certifications 2/2</a:t>
            </a:r>
          </a:p>
        </p:txBody>
      </p:sp>
      <p:pic>
        <p:nvPicPr>
          <p:cNvPr id="5" name="Image 4">
            <a:extLst>
              <a:ext uri="{FF2B5EF4-FFF2-40B4-BE49-F238E27FC236}">
                <a16:creationId xmlns:a16="http://schemas.microsoft.com/office/drawing/2014/main" id="{20F16199-9D77-6D41-16BB-C5A0C7AC2433}"/>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3300027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Qualitatif</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organisation pour les </a:t>
            </a:r>
            <a:r>
              <a:rPr lang="fr-FR" sz="1100" dirty="0" err="1">
                <a:latin typeface="ITC Officina Sans" panose="02000506040000020003" pitchFamily="2" charset="0"/>
              </a:rPr>
              <a:t>reportings</a:t>
            </a:r>
            <a:r>
              <a:rPr lang="fr-FR" sz="1100" dirty="0">
                <a:latin typeface="ITC Officina Sans" panose="02000506040000020003" pitchFamily="2" charset="0"/>
              </a:rPr>
              <a:t> à fournir </a:t>
            </a:r>
            <a:r>
              <a:rPr lang="fr-FR" sz="1100" u="sng" dirty="0">
                <a:latin typeface="ITC Officina Sans" panose="02000506040000020003" pitchFamily="2" charset="0"/>
              </a:rPr>
              <a:t>(le candidat dispose de 2 slides) qui ? Quand ? Comment ?</a:t>
            </a:r>
            <a:r>
              <a:rPr lang="fr-FR" sz="1100" dirty="0">
                <a:latin typeface="ITC Officina Sans" panose="02000506040000020003" pitchFamily="2" charset="0"/>
              </a:rPr>
              <a:t> </a:t>
            </a:r>
            <a:r>
              <a:rPr lang="fr-FR" sz="1100" u="sng" dirty="0">
                <a:latin typeface="ITC Officina Sans" panose="02000506040000020003" pitchFamily="2" charset="0"/>
              </a:rPr>
              <a:t>Support ?</a:t>
            </a:r>
            <a:r>
              <a:rPr lang="fr-FR" sz="1100" dirty="0">
                <a:latin typeface="ITC Officina Sans" panose="02000506040000020003" pitchFamily="2" charset="0"/>
              </a:rPr>
              <a:t> Possibilité d’apporter des supports en annexe</a:t>
            </a:r>
          </a:p>
        </p:txBody>
      </p:sp>
      <p:sp>
        <p:nvSpPr>
          <p:cNvPr id="4" name="Espace réservé du pied de page 3"/>
          <p:cNvSpPr>
            <a:spLocks noGrp="1"/>
          </p:cNvSpPr>
          <p:nvPr>
            <p:ph type="ftr" sz="quarter" idx="11"/>
          </p:nvPr>
        </p:nvSpPr>
        <p:spPr/>
        <p:txBody>
          <a:bodyPr/>
          <a:lstStyle/>
          <a:p>
            <a:r>
              <a:rPr lang="fr-FR" dirty="0" err="1"/>
              <a:t>Reportings</a:t>
            </a:r>
            <a:r>
              <a:rPr lang="fr-FR" dirty="0"/>
              <a:t> 1/2</a:t>
            </a:r>
          </a:p>
        </p:txBody>
      </p:sp>
      <p:pic>
        <p:nvPicPr>
          <p:cNvPr id="5" name="Image 4">
            <a:extLst>
              <a:ext uri="{FF2B5EF4-FFF2-40B4-BE49-F238E27FC236}">
                <a16:creationId xmlns:a16="http://schemas.microsoft.com/office/drawing/2014/main" id="{1F200882-C06F-BFFE-5EEB-C40AF78CA80C}"/>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3546909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le retro-planning sur la période à partir de la notification au début de la prise d’effet du marché et un second planning sur les 12 premiers mois du marché </a:t>
            </a:r>
            <a:r>
              <a:rPr lang="fr-FR" sz="1100" u="sng" dirty="0">
                <a:latin typeface="ITC Officina Sans" panose="02000506040000020003" pitchFamily="2" charset="0"/>
              </a:rPr>
              <a:t>(le candidat dispose de 2 slides pour la présentation des deux planning)</a:t>
            </a:r>
          </a:p>
        </p:txBody>
      </p:sp>
      <p:sp>
        <p:nvSpPr>
          <p:cNvPr id="4" name="Espace réservé du pied de page 3"/>
          <p:cNvSpPr>
            <a:spLocks noGrp="1"/>
          </p:cNvSpPr>
          <p:nvPr>
            <p:ph type="ftr" sz="quarter" idx="11"/>
          </p:nvPr>
        </p:nvSpPr>
        <p:spPr/>
        <p:txBody>
          <a:bodyPr/>
          <a:lstStyle/>
          <a:p>
            <a:r>
              <a:rPr lang="fr-FR" dirty="0"/>
              <a:t>Planning 1/2</a:t>
            </a:r>
          </a:p>
        </p:txBody>
      </p:sp>
      <p:pic>
        <p:nvPicPr>
          <p:cNvPr id="5" name="Image 4">
            <a:extLst>
              <a:ext uri="{FF2B5EF4-FFF2-40B4-BE49-F238E27FC236}">
                <a16:creationId xmlns:a16="http://schemas.microsoft.com/office/drawing/2014/main" id="{D5CCE553-CD39-7427-58A0-C22DAECFEEE2}"/>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4936842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Qualitatif</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organisation pour les </a:t>
            </a:r>
            <a:r>
              <a:rPr lang="fr-FR" sz="1100" dirty="0" err="1">
                <a:latin typeface="ITC Officina Sans" panose="02000506040000020003" pitchFamily="2" charset="0"/>
              </a:rPr>
              <a:t>reportings</a:t>
            </a:r>
            <a:r>
              <a:rPr lang="fr-FR" sz="1100" dirty="0">
                <a:latin typeface="ITC Officina Sans" panose="02000506040000020003" pitchFamily="2" charset="0"/>
              </a:rPr>
              <a:t> à fournir </a:t>
            </a:r>
            <a:r>
              <a:rPr lang="fr-FR" sz="1100" u="sng" dirty="0">
                <a:latin typeface="ITC Officina Sans" panose="02000506040000020003" pitchFamily="2" charset="0"/>
              </a:rPr>
              <a:t>(le candidat dispose de 2 slides) qui ? Quand ? Comment ?</a:t>
            </a:r>
            <a:r>
              <a:rPr lang="fr-FR" sz="1100" dirty="0">
                <a:latin typeface="ITC Officina Sans" panose="02000506040000020003" pitchFamily="2" charset="0"/>
              </a:rPr>
              <a:t> </a:t>
            </a:r>
            <a:r>
              <a:rPr lang="fr-FR" sz="1100" u="sng" dirty="0">
                <a:latin typeface="ITC Officina Sans" panose="02000506040000020003" pitchFamily="2" charset="0"/>
              </a:rPr>
              <a:t>Support ?</a:t>
            </a:r>
            <a:r>
              <a:rPr lang="fr-FR" sz="1100" dirty="0">
                <a:latin typeface="ITC Officina Sans" panose="02000506040000020003" pitchFamily="2" charset="0"/>
              </a:rPr>
              <a:t> Possibilité d’apporter des supports en annexe</a:t>
            </a:r>
          </a:p>
        </p:txBody>
      </p:sp>
      <p:sp>
        <p:nvSpPr>
          <p:cNvPr id="4" name="Espace réservé du pied de page 3"/>
          <p:cNvSpPr>
            <a:spLocks noGrp="1"/>
          </p:cNvSpPr>
          <p:nvPr>
            <p:ph type="ftr" sz="quarter" idx="11"/>
          </p:nvPr>
        </p:nvSpPr>
        <p:spPr/>
        <p:txBody>
          <a:bodyPr/>
          <a:lstStyle/>
          <a:p>
            <a:r>
              <a:rPr lang="fr-FR" dirty="0" err="1"/>
              <a:t>Reportings</a:t>
            </a:r>
            <a:r>
              <a:rPr lang="fr-FR" dirty="0"/>
              <a:t> 2/2</a:t>
            </a:r>
          </a:p>
        </p:txBody>
      </p:sp>
      <p:pic>
        <p:nvPicPr>
          <p:cNvPr id="5" name="Image 4">
            <a:extLst>
              <a:ext uri="{FF2B5EF4-FFF2-40B4-BE49-F238E27FC236}">
                <a16:creationId xmlns:a16="http://schemas.microsoft.com/office/drawing/2014/main" id="{1F200882-C06F-BFFE-5EEB-C40AF78CA80C}"/>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40593756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Qualitatif</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des exemples de documents d’exploitation </a:t>
            </a:r>
            <a:r>
              <a:rPr lang="fr-FR" sz="1100" u="sng" dirty="0">
                <a:latin typeface="ITC Officina Sans" panose="02000506040000020003" pitchFamily="2" charset="0"/>
              </a:rPr>
              <a:t>(le candidat dispose de 2 slides) qui ? Quand ? Comment ?</a:t>
            </a:r>
            <a:r>
              <a:rPr lang="fr-FR" sz="1100" dirty="0">
                <a:latin typeface="ITC Officina Sans" panose="02000506040000020003" pitchFamily="2" charset="0"/>
              </a:rPr>
              <a:t> </a:t>
            </a:r>
            <a:r>
              <a:rPr lang="fr-FR" sz="1100" u="sng" dirty="0">
                <a:latin typeface="ITC Officina Sans" panose="02000506040000020003" pitchFamily="2" charset="0"/>
              </a:rPr>
              <a:t>Support ?</a:t>
            </a:r>
            <a:r>
              <a:rPr lang="fr-FR" sz="1100" dirty="0">
                <a:latin typeface="ITC Officina Sans" panose="02000506040000020003" pitchFamily="2" charset="0"/>
              </a:rPr>
              <a:t> Possibilité d’apporter des supports en annexe</a:t>
            </a:r>
          </a:p>
        </p:txBody>
      </p:sp>
      <p:sp>
        <p:nvSpPr>
          <p:cNvPr id="4" name="Espace réservé du pied de page 3"/>
          <p:cNvSpPr>
            <a:spLocks noGrp="1"/>
          </p:cNvSpPr>
          <p:nvPr>
            <p:ph type="ftr" sz="quarter" idx="11"/>
          </p:nvPr>
        </p:nvSpPr>
        <p:spPr/>
        <p:txBody>
          <a:bodyPr/>
          <a:lstStyle/>
          <a:p>
            <a:r>
              <a:rPr lang="fr-FR" dirty="0"/>
              <a:t>Documents d’exploitation 1/2</a:t>
            </a:r>
          </a:p>
        </p:txBody>
      </p:sp>
      <p:pic>
        <p:nvPicPr>
          <p:cNvPr id="5" name="Image 4">
            <a:extLst>
              <a:ext uri="{FF2B5EF4-FFF2-40B4-BE49-F238E27FC236}">
                <a16:creationId xmlns:a16="http://schemas.microsoft.com/office/drawing/2014/main" id="{50304F7B-A6BB-287C-D056-8DB5BC3396F5}"/>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4160701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Qualitatif</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des exemples de documents d’exploitation </a:t>
            </a:r>
            <a:r>
              <a:rPr lang="fr-FR" sz="1100" u="sng" dirty="0">
                <a:latin typeface="ITC Officina Sans" panose="02000506040000020003" pitchFamily="2" charset="0"/>
              </a:rPr>
              <a:t>(le candidat dispose de 2 slides) qui ? Quand ? Comment ?</a:t>
            </a:r>
            <a:r>
              <a:rPr lang="fr-FR" sz="1100" dirty="0">
                <a:latin typeface="ITC Officina Sans" panose="02000506040000020003" pitchFamily="2" charset="0"/>
              </a:rPr>
              <a:t> </a:t>
            </a:r>
            <a:r>
              <a:rPr lang="fr-FR" sz="1100" u="sng" dirty="0">
                <a:latin typeface="ITC Officina Sans" panose="02000506040000020003" pitchFamily="2" charset="0"/>
              </a:rPr>
              <a:t>Support ?</a:t>
            </a:r>
            <a:r>
              <a:rPr lang="fr-FR" sz="1100" dirty="0">
                <a:latin typeface="ITC Officina Sans" panose="02000506040000020003" pitchFamily="2" charset="0"/>
              </a:rPr>
              <a:t> Possibilité d’apporter des supports en annexe</a:t>
            </a:r>
          </a:p>
        </p:txBody>
      </p:sp>
      <p:sp>
        <p:nvSpPr>
          <p:cNvPr id="4" name="Espace réservé du pied de page 3"/>
          <p:cNvSpPr>
            <a:spLocks noGrp="1"/>
          </p:cNvSpPr>
          <p:nvPr>
            <p:ph type="ftr" sz="quarter" idx="11"/>
          </p:nvPr>
        </p:nvSpPr>
        <p:spPr/>
        <p:txBody>
          <a:bodyPr/>
          <a:lstStyle/>
          <a:p>
            <a:r>
              <a:rPr lang="fr-FR" dirty="0"/>
              <a:t>Documents d’exploitation 2/2</a:t>
            </a:r>
          </a:p>
        </p:txBody>
      </p:sp>
      <p:pic>
        <p:nvPicPr>
          <p:cNvPr id="5" name="Image 4">
            <a:extLst>
              <a:ext uri="{FF2B5EF4-FFF2-40B4-BE49-F238E27FC236}">
                <a16:creationId xmlns:a16="http://schemas.microsoft.com/office/drawing/2014/main" id="{50304F7B-A6BB-287C-D056-8DB5BC3396F5}"/>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2978662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Qualitatif</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organisation, mise en place, mise à jour et suivi outil GMAO </a:t>
            </a:r>
            <a:r>
              <a:rPr lang="fr-FR" sz="1100" u="sng" dirty="0">
                <a:latin typeface="ITC Officina Sans" panose="02000506040000020003" pitchFamily="2" charset="0"/>
              </a:rPr>
              <a:t>(le candidat dispose de 2 slides) qui ? Quand ? Comment ?</a:t>
            </a:r>
            <a:r>
              <a:rPr lang="fr-FR" sz="1100" dirty="0">
                <a:latin typeface="ITC Officina Sans" panose="02000506040000020003" pitchFamily="2" charset="0"/>
              </a:rPr>
              <a:t> </a:t>
            </a:r>
            <a:r>
              <a:rPr lang="fr-FR" sz="1100" u="sng" dirty="0">
                <a:latin typeface="ITC Officina Sans" panose="02000506040000020003" pitchFamily="2" charset="0"/>
              </a:rPr>
              <a:t>Support ?</a:t>
            </a:r>
            <a:r>
              <a:rPr lang="fr-FR" sz="1100" dirty="0">
                <a:latin typeface="ITC Officina Sans" panose="02000506040000020003" pitchFamily="2" charset="0"/>
              </a:rPr>
              <a:t> Possibilité d’apporter des supports en annexe</a:t>
            </a:r>
          </a:p>
        </p:txBody>
      </p:sp>
      <p:sp>
        <p:nvSpPr>
          <p:cNvPr id="4" name="Espace réservé du pied de page 3"/>
          <p:cNvSpPr>
            <a:spLocks noGrp="1"/>
          </p:cNvSpPr>
          <p:nvPr>
            <p:ph type="ftr" sz="quarter" idx="11"/>
          </p:nvPr>
        </p:nvSpPr>
        <p:spPr/>
        <p:txBody>
          <a:bodyPr/>
          <a:lstStyle/>
          <a:p>
            <a:r>
              <a:rPr lang="fr-FR" dirty="0"/>
              <a:t>GMA0 1/2</a:t>
            </a:r>
          </a:p>
        </p:txBody>
      </p:sp>
      <p:pic>
        <p:nvPicPr>
          <p:cNvPr id="5" name="Image 4">
            <a:extLst>
              <a:ext uri="{FF2B5EF4-FFF2-40B4-BE49-F238E27FC236}">
                <a16:creationId xmlns:a16="http://schemas.microsoft.com/office/drawing/2014/main" id="{78B14131-76F6-C908-6EEF-77A7179D2450}"/>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5790549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Qualitatif</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organisation, mise en place, mise à jour et suivi outil GMAO </a:t>
            </a:r>
            <a:r>
              <a:rPr lang="fr-FR" sz="1100" u="sng" dirty="0">
                <a:latin typeface="ITC Officina Sans" panose="02000506040000020003" pitchFamily="2" charset="0"/>
              </a:rPr>
              <a:t>(le candidat dispose de 2 slides) qui ? Quand ? Comment ?</a:t>
            </a:r>
            <a:r>
              <a:rPr lang="fr-FR" sz="1100" dirty="0">
                <a:latin typeface="ITC Officina Sans" panose="02000506040000020003" pitchFamily="2" charset="0"/>
              </a:rPr>
              <a:t> </a:t>
            </a:r>
            <a:r>
              <a:rPr lang="fr-FR" sz="1100" u="sng" dirty="0">
                <a:latin typeface="ITC Officina Sans" panose="02000506040000020003" pitchFamily="2" charset="0"/>
              </a:rPr>
              <a:t>Support ?</a:t>
            </a:r>
            <a:r>
              <a:rPr lang="fr-FR" sz="1100" dirty="0">
                <a:latin typeface="ITC Officina Sans" panose="02000506040000020003" pitchFamily="2" charset="0"/>
              </a:rPr>
              <a:t> Possibilité d’apporter des supports en annexe</a:t>
            </a:r>
          </a:p>
        </p:txBody>
      </p:sp>
      <p:sp>
        <p:nvSpPr>
          <p:cNvPr id="4" name="Espace réservé du pied de page 3"/>
          <p:cNvSpPr>
            <a:spLocks noGrp="1"/>
          </p:cNvSpPr>
          <p:nvPr>
            <p:ph type="ftr" sz="quarter" idx="11"/>
          </p:nvPr>
        </p:nvSpPr>
        <p:spPr/>
        <p:txBody>
          <a:bodyPr/>
          <a:lstStyle/>
          <a:p>
            <a:r>
              <a:rPr lang="fr-FR" dirty="0"/>
              <a:t>GMAO 2/2</a:t>
            </a:r>
          </a:p>
        </p:txBody>
      </p:sp>
      <p:pic>
        <p:nvPicPr>
          <p:cNvPr id="5" name="Image 4">
            <a:extLst>
              <a:ext uri="{FF2B5EF4-FFF2-40B4-BE49-F238E27FC236}">
                <a16:creationId xmlns:a16="http://schemas.microsoft.com/office/drawing/2014/main" id="{78B14131-76F6-C908-6EEF-77A7179D2450}"/>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0904337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Qualitatif</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approche RSE </a:t>
            </a:r>
            <a:r>
              <a:rPr lang="fr-FR" sz="1100" u="sng" dirty="0">
                <a:latin typeface="ITC Officina Sans" panose="02000506040000020003" pitchFamily="2" charset="0"/>
              </a:rPr>
              <a:t>(le candidat dispose de 2 slides) qui ? Quand ? Comment ?</a:t>
            </a:r>
            <a:r>
              <a:rPr lang="fr-FR" sz="1100" dirty="0">
                <a:latin typeface="ITC Officina Sans" panose="02000506040000020003" pitchFamily="2" charset="0"/>
              </a:rPr>
              <a:t> </a:t>
            </a:r>
            <a:r>
              <a:rPr lang="fr-FR" sz="1100" u="sng" dirty="0">
                <a:latin typeface="ITC Officina Sans" panose="02000506040000020003" pitchFamily="2" charset="0"/>
              </a:rPr>
              <a:t>Support ?</a:t>
            </a:r>
            <a:r>
              <a:rPr lang="fr-FR" sz="1100" dirty="0">
                <a:latin typeface="ITC Officina Sans" panose="02000506040000020003" pitchFamily="2" charset="0"/>
              </a:rPr>
              <a:t> Possibilité d’apporter des supports en annexe</a:t>
            </a:r>
          </a:p>
        </p:txBody>
      </p:sp>
      <p:sp>
        <p:nvSpPr>
          <p:cNvPr id="4" name="Espace réservé du pied de page 3"/>
          <p:cNvSpPr>
            <a:spLocks noGrp="1"/>
          </p:cNvSpPr>
          <p:nvPr>
            <p:ph type="ftr" sz="quarter" idx="11"/>
          </p:nvPr>
        </p:nvSpPr>
        <p:spPr/>
        <p:txBody>
          <a:bodyPr/>
          <a:lstStyle/>
          <a:p>
            <a:r>
              <a:rPr lang="fr-FR" dirty="0"/>
              <a:t>RSE 1/2</a:t>
            </a:r>
          </a:p>
        </p:txBody>
      </p:sp>
      <p:pic>
        <p:nvPicPr>
          <p:cNvPr id="5" name="Image 4">
            <a:extLst>
              <a:ext uri="{FF2B5EF4-FFF2-40B4-BE49-F238E27FC236}">
                <a16:creationId xmlns:a16="http://schemas.microsoft.com/office/drawing/2014/main" id="{A60B24B7-44C9-AB91-2BF9-F683B7995A08}"/>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279539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Qualitatif</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approche RSE </a:t>
            </a:r>
            <a:r>
              <a:rPr lang="fr-FR" sz="1100" u="sng" dirty="0">
                <a:latin typeface="ITC Officina Sans" panose="02000506040000020003" pitchFamily="2" charset="0"/>
              </a:rPr>
              <a:t>(le candidat dispose de 2 slides) qui ? Quand ? Comment ?</a:t>
            </a:r>
            <a:r>
              <a:rPr lang="fr-FR" sz="1100" dirty="0">
                <a:latin typeface="ITC Officina Sans" panose="02000506040000020003" pitchFamily="2" charset="0"/>
              </a:rPr>
              <a:t> </a:t>
            </a:r>
            <a:r>
              <a:rPr lang="fr-FR" sz="1100" u="sng" dirty="0">
                <a:latin typeface="ITC Officina Sans" panose="02000506040000020003" pitchFamily="2" charset="0"/>
              </a:rPr>
              <a:t>Support ?</a:t>
            </a:r>
            <a:r>
              <a:rPr lang="fr-FR" sz="1100" dirty="0">
                <a:latin typeface="ITC Officina Sans" panose="02000506040000020003" pitchFamily="2" charset="0"/>
              </a:rPr>
              <a:t> Possibilité d’apporter des supports en annexe</a:t>
            </a:r>
          </a:p>
        </p:txBody>
      </p:sp>
      <p:sp>
        <p:nvSpPr>
          <p:cNvPr id="4" name="Espace réservé du pied de page 3"/>
          <p:cNvSpPr>
            <a:spLocks noGrp="1"/>
          </p:cNvSpPr>
          <p:nvPr>
            <p:ph type="ftr" sz="quarter" idx="11"/>
          </p:nvPr>
        </p:nvSpPr>
        <p:spPr/>
        <p:txBody>
          <a:bodyPr/>
          <a:lstStyle/>
          <a:p>
            <a:r>
              <a:rPr lang="fr-FR" dirty="0"/>
              <a:t>RSE2/2</a:t>
            </a:r>
          </a:p>
        </p:txBody>
      </p:sp>
      <p:pic>
        <p:nvPicPr>
          <p:cNvPr id="5" name="Image 4">
            <a:extLst>
              <a:ext uri="{FF2B5EF4-FFF2-40B4-BE49-F238E27FC236}">
                <a16:creationId xmlns:a16="http://schemas.microsoft.com/office/drawing/2014/main" id="{A60B24B7-44C9-AB91-2BF9-F683B7995A08}"/>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4042176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 « annexe »</a:t>
            </a:r>
          </a:p>
        </p:txBody>
      </p:sp>
      <p:sp>
        <p:nvSpPr>
          <p:cNvPr id="3" name="Espace réservé du contenu 2"/>
          <p:cNvSpPr>
            <a:spLocks noGrp="1"/>
          </p:cNvSpPr>
          <p:nvPr>
            <p:ph idx="1"/>
          </p:nvPr>
        </p:nvSpPr>
        <p:spPr/>
        <p:txBody>
          <a:bodyPr>
            <a:normAutofit/>
          </a:bodyPr>
          <a:lstStyle/>
          <a:p>
            <a:endParaRPr lang="fr-FR" sz="1100"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Annexe</a:t>
            </a:r>
          </a:p>
        </p:txBody>
      </p:sp>
      <p:pic>
        <p:nvPicPr>
          <p:cNvPr id="5" name="Image 4">
            <a:extLst>
              <a:ext uri="{FF2B5EF4-FFF2-40B4-BE49-F238E27FC236}">
                <a16:creationId xmlns:a16="http://schemas.microsoft.com/office/drawing/2014/main" id="{4788B4BF-3552-0F63-B0C9-6E259A2BD79D}"/>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6890418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Fonctionnel « annexe »</a:t>
            </a:r>
          </a:p>
        </p:txBody>
      </p:sp>
      <p:sp>
        <p:nvSpPr>
          <p:cNvPr id="3" name="Espace réservé du contenu 2"/>
          <p:cNvSpPr>
            <a:spLocks noGrp="1"/>
          </p:cNvSpPr>
          <p:nvPr>
            <p:ph idx="1"/>
          </p:nvPr>
        </p:nvSpPr>
        <p:spPr/>
        <p:txBody>
          <a:bodyPr>
            <a:normAutofit/>
          </a:bodyPr>
          <a:lstStyle/>
          <a:p>
            <a:endParaRPr lang="fr-FR" sz="1100"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annexe</a:t>
            </a:r>
          </a:p>
        </p:txBody>
      </p:sp>
      <p:pic>
        <p:nvPicPr>
          <p:cNvPr id="5" name="Image 4">
            <a:extLst>
              <a:ext uri="{FF2B5EF4-FFF2-40B4-BE49-F238E27FC236}">
                <a16:creationId xmlns:a16="http://schemas.microsoft.com/office/drawing/2014/main" id="{52838D64-2B05-7651-6997-F29B2BC62AE5}"/>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266011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Qualitatif « annexe »</a:t>
            </a:r>
          </a:p>
        </p:txBody>
      </p:sp>
      <p:sp>
        <p:nvSpPr>
          <p:cNvPr id="3" name="Espace réservé du contenu 2"/>
          <p:cNvSpPr>
            <a:spLocks noGrp="1"/>
          </p:cNvSpPr>
          <p:nvPr>
            <p:ph idx="1"/>
          </p:nvPr>
        </p:nvSpPr>
        <p:spPr/>
        <p:txBody>
          <a:bodyPr>
            <a:normAutofit/>
          </a:bodyPr>
          <a:lstStyle/>
          <a:p>
            <a:endParaRPr lang="fr-FR" sz="1100"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Annexe</a:t>
            </a:r>
          </a:p>
        </p:txBody>
      </p:sp>
      <p:pic>
        <p:nvPicPr>
          <p:cNvPr id="5" name="Image 4">
            <a:extLst>
              <a:ext uri="{FF2B5EF4-FFF2-40B4-BE49-F238E27FC236}">
                <a16:creationId xmlns:a16="http://schemas.microsoft.com/office/drawing/2014/main" id="{047DB770-9D88-FB5E-DC4C-BB7C4E73F6E5}"/>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3886340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le retro-planning sur la période à partir de la notification au début de la prise d’effet du marché et un second planning sur les 12 premiers mois du marché </a:t>
            </a:r>
            <a:r>
              <a:rPr lang="fr-FR" sz="1100" u="sng" dirty="0">
                <a:latin typeface="ITC Officina Sans" panose="02000506040000020003" pitchFamily="2" charset="0"/>
              </a:rPr>
              <a:t>(le candidat dispose de 2 slides pour la présentation des deux planning)</a:t>
            </a:r>
          </a:p>
        </p:txBody>
      </p:sp>
      <p:sp>
        <p:nvSpPr>
          <p:cNvPr id="4" name="Espace réservé du pied de page 3"/>
          <p:cNvSpPr>
            <a:spLocks noGrp="1"/>
          </p:cNvSpPr>
          <p:nvPr>
            <p:ph type="ftr" sz="quarter" idx="11"/>
          </p:nvPr>
        </p:nvSpPr>
        <p:spPr/>
        <p:txBody>
          <a:bodyPr/>
          <a:lstStyle/>
          <a:p>
            <a:r>
              <a:rPr lang="fr-FR" dirty="0"/>
              <a:t>Planning 2/2</a:t>
            </a:r>
          </a:p>
        </p:txBody>
      </p:sp>
      <p:pic>
        <p:nvPicPr>
          <p:cNvPr id="5" name="Image 4">
            <a:extLst>
              <a:ext uri="{FF2B5EF4-FFF2-40B4-BE49-F238E27FC236}">
                <a16:creationId xmlns:a16="http://schemas.microsoft.com/office/drawing/2014/main" id="{D5CCE553-CD39-7427-58A0-C22DAECFEEE2}"/>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1403508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organisation pour la gestion du préventif </a:t>
            </a:r>
            <a:r>
              <a:rPr lang="fr-FR" sz="1100" u="sng" dirty="0">
                <a:latin typeface="ITC Officina Sans" panose="02000506040000020003" pitchFamily="2" charset="0"/>
              </a:rPr>
              <a:t>(le candidat dispose de 2 slides pour la présentation du préventif)</a:t>
            </a:r>
          </a:p>
          <a:p>
            <a:endParaRPr lang="fr-FR" sz="1100" u="sng"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Préventif 1/2</a:t>
            </a:r>
          </a:p>
        </p:txBody>
      </p:sp>
      <p:pic>
        <p:nvPicPr>
          <p:cNvPr id="5" name="Image 4">
            <a:extLst>
              <a:ext uri="{FF2B5EF4-FFF2-40B4-BE49-F238E27FC236}">
                <a16:creationId xmlns:a16="http://schemas.microsoft.com/office/drawing/2014/main" id="{6761E48A-DCD4-601A-09D7-F14E733AD6EB}"/>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637146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organisation pour la gestion du préventif </a:t>
            </a:r>
            <a:r>
              <a:rPr lang="fr-FR" sz="1100" u="sng" dirty="0">
                <a:latin typeface="ITC Officina Sans" panose="02000506040000020003" pitchFamily="2" charset="0"/>
              </a:rPr>
              <a:t>(le candidat dispose de 2 slides pour la présentation du préventif)</a:t>
            </a:r>
          </a:p>
          <a:p>
            <a:endParaRPr lang="fr-FR" sz="1100" u="sng"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Préventif 2/2</a:t>
            </a:r>
          </a:p>
        </p:txBody>
      </p:sp>
      <p:pic>
        <p:nvPicPr>
          <p:cNvPr id="5" name="Image 4">
            <a:extLst>
              <a:ext uri="{FF2B5EF4-FFF2-40B4-BE49-F238E27FC236}">
                <a16:creationId xmlns:a16="http://schemas.microsoft.com/office/drawing/2014/main" id="{6761E48A-DCD4-601A-09D7-F14E733AD6EB}"/>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100240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organisation pour la gestion du correctif </a:t>
            </a:r>
            <a:r>
              <a:rPr lang="fr-FR" sz="1100" u="sng" dirty="0">
                <a:latin typeface="ITC Officina Sans" panose="02000506040000020003" pitchFamily="2" charset="0"/>
              </a:rPr>
              <a:t>(le candidat dispose de 2 slides pour la présentation du correctif)</a:t>
            </a:r>
          </a:p>
          <a:p>
            <a:endParaRPr lang="fr-FR" sz="1100" u="sng"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Correctif 1/2</a:t>
            </a:r>
          </a:p>
        </p:txBody>
      </p:sp>
      <p:pic>
        <p:nvPicPr>
          <p:cNvPr id="5" name="Image 4">
            <a:extLst>
              <a:ext uri="{FF2B5EF4-FFF2-40B4-BE49-F238E27FC236}">
                <a16:creationId xmlns:a16="http://schemas.microsoft.com/office/drawing/2014/main" id="{C71537B3-3956-CF8A-0529-91A6469C09B3}"/>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2088921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organisation pour la gestion du correctif </a:t>
            </a:r>
            <a:r>
              <a:rPr lang="fr-FR" sz="1100" u="sng" dirty="0">
                <a:latin typeface="ITC Officina Sans" panose="02000506040000020003" pitchFamily="2" charset="0"/>
              </a:rPr>
              <a:t>(le candidat dispose de 2 slides pour la présentation du correctif)</a:t>
            </a:r>
          </a:p>
          <a:p>
            <a:endParaRPr lang="fr-FR" sz="1100" u="sng"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Correctif 2/2</a:t>
            </a:r>
          </a:p>
        </p:txBody>
      </p:sp>
      <p:pic>
        <p:nvPicPr>
          <p:cNvPr id="5" name="Image 4">
            <a:extLst>
              <a:ext uri="{FF2B5EF4-FFF2-40B4-BE49-F238E27FC236}">
                <a16:creationId xmlns:a16="http://schemas.microsoft.com/office/drawing/2014/main" id="{C71537B3-3956-CF8A-0529-91A6469C09B3}"/>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3645535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ITC Officina Sans" panose="02000506040000020003" pitchFamily="2" charset="0"/>
              </a:rPr>
              <a:t>Organisationnel</a:t>
            </a:r>
          </a:p>
        </p:txBody>
      </p:sp>
      <p:sp>
        <p:nvSpPr>
          <p:cNvPr id="3" name="Espace réservé du contenu 2"/>
          <p:cNvSpPr>
            <a:spLocks noGrp="1"/>
          </p:cNvSpPr>
          <p:nvPr>
            <p:ph idx="1"/>
          </p:nvPr>
        </p:nvSpPr>
        <p:spPr/>
        <p:txBody>
          <a:bodyPr>
            <a:normAutofit/>
          </a:bodyPr>
          <a:lstStyle/>
          <a:p>
            <a:r>
              <a:rPr lang="fr-FR" sz="1100" dirty="0">
                <a:latin typeface="ITC Officina Sans" panose="02000506040000020003" pitchFamily="2" charset="0"/>
              </a:rPr>
              <a:t>Le Candidat devra présenter son organisation pour la gestion des opérations hors forfait </a:t>
            </a:r>
            <a:r>
              <a:rPr lang="fr-FR" sz="1100" u="sng" dirty="0">
                <a:latin typeface="ITC Officina Sans" panose="02000506040000020003" pitchFamily="2" charset="0"/>
              </a:rPr>
              <a:t>(le candidat dispose de 2 slides pour la présentation de son organisation pour le hors forfait)</a:t>
            </a:r>
          </a:p>
          <a:p>
            <a:endParaRPr lang="fr-FR" sz="1100" u="sng" dirty="0">
              <a:latin typeface="ITC Officina Sans" panose="02000506040000020003" pitchFamily="2" charset="0"/>
            </a:endParaRPr>
          </a:p>
        </p:txBody>
      </p:sp>
      <p:sp>
        <p:nvSpPr>
          <p:cNvPr id="4" name="Espace réservé du pied de page 3"/>
          <p:cNvSpPr>
            <a:spLocks noGrp="1"/>
          </p:cNvSpPr>
          <p:nvPr>
            <p:ph type="ftr" sz="quarter" idx="11"/>
          </p:nvPr>
        </p:nvSpPr>
        <p:spPr/>
        <p:txBody>
          <a:bodyPr/>
          <a:lstStyle/>
          <a:p>
            <a:r>
              <a:rPr lang="fr-FR" dirty="0"/>
              <a:t>Hors forfait 1/2</a:t>
            </a:r>
          </a:p>
        </p:txBody>
      </p:sp>
      <p:pic>
        <p:nvPicPr>
          <p:cNvPr id="5" name="Image 4">
            <a:extLst>
              <a:ext uri="{FF2B5EF4-FFF2-40B4-BE49-F238E27FC236}">
                <a16:creationId xmlns:a16="http://schemas.microsoft.com/office/drawing/2014/main" id="{5614C1C4-132F-0BC0-B5C3-2F911C494789}"/>
              </a:ext>
            </a:extLst>
          </p:cNvPr>
          <p:cNvPicPr>
            <a:picLocks noChangeAspect="1"/>
          </p:cNvPicPr>
          <p:nvPr/>
        </p:nvPicPr>
        <p:blipFill>
          <a:blip r:embed="rId2"/>
          <a:stretch>
            <a:fillRect/>
          </a:stretch>
        </p:blipFill>
        <p:spPr>
          <a:xfrm>
            <a:off x="7956376" y="274638"/>
            <a:ext cx="833729" cy="536940"/>
          </a:xfrm>
          <a:prstGeom prst="rect">
            <a:avLst/>
          </a:prstGeom>
        </p:spPr>
      </p:pic>
    </p:spTree>
    <p:extLst>
      <p:ext uri="{BB962C8B-B14F-4D97-AF65-F5344CB8AC3E}">
        <p14:creationId xmlns:p14="http://schemas.microsoft.com/office/powerpoint/2010/main" val="106924757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349</TotalTime>
  <Words>1528</Words>
  <Application>Microsoft Office PowerPoint</Application>
  <PresentationFormat>Affichage à l'écran (4:3)</PresentationFormat>
  <Paragraphs>135</Paragraphs>
  <Slides>39</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39</vt:i4>
      </vt:variant>
    </vt:vector>
  </HeadingPairs>
  <TitlesOfParts>
    <vt:vector size="43" baseType="lpstr">
      <vt:lpstr>Arial</vt:lpstr>
      <vt:lpstr>Calibri</vt:lpstr>
      <vt:lpstr>ITC Officina Sans</vt:lpstr>
      <vt:lpstr>Thème Office</vt:lpstr>
      <vt:lpstr>Université Paris Panthéon-Assas  Présentation offre de maintenance des moyens de secours Cadre obligatoire de mémoire  Justificatif contractuel</vt:lpstr>
      <vt:lpstr>Cadre de mémoire justificatif contractuel</vt:lpstr>
      <vt:lpstr>Organisationnel</vt:lpstr>
      <vt:lpstr>Organisationnel</vt:lpstr>
      <vt:lpstr>Organisationnel</vt:lpstr>
      <vt:lpstr>Organisationnel</vt:lpstr>
      <vt:lpstr>Organisationnel</vt:lpstr>
      <vt:lpstr>Organisationnel</vt:lpstr>
      <vt:lpstr>Organisationnel</vt:lpstr>
      <vt:lpstr>Organisationnel</vt:lpstr>
      <vt:lpstr>Organisationnel</vt:lpstr>
      <vt:lpstr>Organisationnel</vt:lpstr>
      <vt:lpstr>Organisationnel</vt:lpstr>
      <vt:lpstr>Organisationnel</vt:lpstr>
      <vt:lpstr>Organisationnel</vt:lpstr>
      <vt:lpstr>Organisationnel</vt:lpstr>
      <vt:lpstr>Organisationnel</vt:lpstr>
      <vt:lpstr>Organisationnel</vt:lpstr>
      <vt:lpstr>Fonctionnel</vt:lpstr>
      <vt:lpstr>Fonctionnel</vt:lpstr>
      <vt:lpstr>Fonctionnel</vt:lpstr>
      <vt:lpstr>Fonctionnel</vt:lpstr>
      <vt:lpstr>Fonctionnel</vt:lpstr>
      <vt:lpstr>Fonctionnel</vt:lpstr>
      <vt:lpstr>Fonctionnel</vt:lpstr>
      <vt:lpstr>Fonctionnel</vt:lpstr>
      <vt:lpstr>Qualitatif</vt:lpstr>
      <vt:lpstr>Qualitatif</vt:lpstr>
      <vt:lpstr>Qualitatif</vt:lpstr>
      <vt:lpstr>Qualitatif</vt:lpstr>
      <vt:lpstr>Qualitatif</vt:lpstr>
      <vt:lpstr>Qualitatif</vt:lpstr>
      <vt:lpstr>Qualitatif</vt:lpstr>
      <vt:lpstr>Qualitatif</vt:lpstr>
      <vt:lpstr>Qualitatif</vt:lpstr>
      <vt:lpstr>Qualitatif</vt:lpstr>
      <vt:lpstr>Organisationnel « annexe »</vt:lpstr>
      <vt:lpstr>Fonctionnel « annexe »</vt:lpstr>
      <vt:lpstr>Qualitatif « annexe »</vt:lpstr>
    </vt:vector>
  </TitlesOfParts>
  <Company>RATP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offre de maintenance Multitechnique du lot __</dc:title>
  <dc:creator>VIGUIE Sébastien (P)</dc:creator>
  <cp:lastModifiedBy>HAGARD Sébastien</cp:lastModifiedBy>
  <cp:revision>24</cp:revision>
  <dcterms:created xsi:type="dcterms:W3CDTF">2017-06-12T13:56:48Z</dcterms:created>
  <dcterms:modified xsi:type="dcterms:W3CDTF">2025-06-17T12:25:23Z</dcterms:modified>
</cp:coreProperties>
</file>